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329" r:id="rId2"/>
    <p:sldId id="309" r:id="rId3"/>
    <p:sldId id="307" r:id="rId4"/>
    <p:sldId id="269" r:id="rId5"/>
    <p:sldId id="306" r:id="rId6"/>
    <p:sldId id="272" r:id="rId7"/>
    <p:sldId id="274" r:id="rId8"/>
    <p:sldId id="275" r:id="rId9"/>
    <p:sldId id="273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91" r:id="rId19"/>
    <p:sldId id="284" r:id="rId20"/>
    <p:sldId id="286" r:id="rId21"/>
    <p:sldId id="288" r:id="rId22"/>
    <p:sldId id="287" r:id="rId23"/>
    <p:sldId id="293" r:id="rId24"/>
    <p:sldId id="294" r:id="rId25"/>
    <p:sldId id="310" r:id="rId26"/>
    <p:sldId id="296" r:id="rId27"/>
    <p:sldId id="302" r:id="rId28"/>
    <p:sldId id="303" r:id="rId29"/>
    <p:sldId id="301" r:id="rId30"/>
    <p:sldId id="298" r:id="rId31"/>
    <p:sldId id="299" r:id="rId32"/>
    <p:sldId id="331" r:id="rId33"/>
    <p:sldId id="257" r:id="rId34"/>
    <p:sldId id="311" r:id="rId35"/>
    <p:sldId id="312" r:id="rId36"/>
    <p:sldId id="313" r:id="rId37"/>
    <p:sldId id="314" r:id="rId38"/>
    <p:sldId id="315" r:id="rId39"/>
    <p:sldId id="316" r:id="rId40"/>
    <p:sldId id="317" r:id="rId41"/>
    <p:sldId id="318" r:id="rId42"/>
    <p:sldId id="328" r:id="rId43"/>
    <p:sldId id="319" r:id="rId44"/>
    <p:sldId id="320" r:id="rId45"/>
    <p:sldId id="321" r:id="rId46"/>
    <p:sldId id="323" r:id="rId47"/>
    <p:sldId id="324" r:id="rId48"/>
    <p:sldId id="325" r:id="rId49"/>
    <p:sldId id="326" r:id="rId50"/>
    <p:sldId id="327" r:id="rId51"/>
    <p:sldId id="332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1591"/>
    <a:srgbClr val="5B656D"/>
    <a:srgbClr val="860974"/>
    <a:srgbClr val="FF38A2"/>
    <a:srgbClr val="DDC4BC"/>
    <a:srgbClr val="A59FBD"/>
    <a:srgbClr val="D5B5AB"/>
    <a:srgbClr val="F7EA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205246-B0BB-4C02-9ACC-3CDD6874A812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97E4CF-8427-456D-BC61-E1E9B14E5E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1537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97E4CF-8427-456D-BC61-E1E9B14E5E22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08157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97E4CF-8427-456D-BC61-E1E9B14E5E22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7766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97E4CF-8427-456D-BC61-E1E9B14E5E22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0335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3E133-A820-AB08-647B-999D119E7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8618EB-F382-E6C4-6B99-2E6185CE07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2AEB27-E56E-B367-48F9-6312B2C9ED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4D7A6-2F5A-5EED-F301-861F3C967C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97E4CF-8427-456D-BC61-E1E9B14E5E22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0910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97E4CF-8427-456D-BC61-E1E9B14E5E22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669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97E4CF-8427-456D-BC61-E1E9B14E5E22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3237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97E4CF-8427-456D-BC61-E1E9B14E5E22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3252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97E4CF-8427-456D-BC61-E1E9B14E5E22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0434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97E4CF-8427-456D-BC61-E1E9B14E5E22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712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97E4CF-8427-456D-BC61-E1E9B14E5E22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8728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FF22F-FDAE-1446-6EA8-E00503CB4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A0235E-A5C0-3B93-AFDE-CDC93ED5C6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18911-2B65-04A1-0C34-C8E84E9AA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9DE5D-1FD5-4EFA-94A4-46F79F163E99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BC3D6-B506-150C-3E71-79F03FAAB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B6D14-3217-4A06-2AAD-76D5E0D92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ACF42-D728-4C82-AE23-21CE452E97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4584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E0791-5660-C7FD-2900-1A834639A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8DA7DE-3D47-559F-CA36-20972B1171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4DEDA-AE15-0DE9-C0A0-78D513DDA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9DE5D-1FD5-4EFA-94A4-46F79F163E99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6C868-1627-438F-579A-2763B2B5F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A270C-B027-5AC5-5101-35D0D4AAC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ACF42-D728-4C82-AE23-21CE452E97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832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7CDFA1-2C6B-B703-A595-42404EAF72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0AC76-D163-C0A3-9E22-39C9315C52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01771-2DA2-DE3B-8530-D156E2BAB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9DE5D-1FD5-4EFA-94A4-46F79F163E99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062B5-F971-B210-A560-8DA8448BF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3E94E-35C4-C9F5-316A-315A50D39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ACF42-D728-4C82-AE23-21CE452E97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7446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36AEE-A9EE-4397-01C8-BDCC92D1E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645D7-34DA-30ED-61FB-2B975B705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D7A93-A085-DB38-A59E-7616CB8EF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9DE5D-1FD5-4EFA-94A4-46F79F163E99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9EEB9-05BE-A00F-C13D-484F5A2E6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F8C1E-68DC-5E19-EC59-E9AC7615C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ACF42-D728-4C82-AE23-21CE452E97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127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F41CE-2317-AB8D-F176-C4DBF2E6E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6D1F3-CD69-A180-A246-86C0082C5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DB3DF-CF2B-A7BD-C8EA-46B620E26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9DE5D-1FD5-4EFA-94A4-46F79F163E99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0980C-7387-9392-C987-7FC54E5B6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59748-3305-0E45-B208-AFD1FC7D6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ACF42-D728-4C82-AE23-21CE452E97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8069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3163E-E59D-5156-191F-CEFBA2640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36126-35B1-C8BC-A6A3-083ED1FA0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957431-86E7-07A7-6825-7133366A0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3D434F-B78C-4D39-BD36-5C1B79F2C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9DE5D-1FD5-4EFA-94A4-46F79F163E99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8B1369-A73B-E90B-71CD-F65879C16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EFEBA2-8546-2838-518D-E1DD882F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ACF42-D728-4C82-AE23-21CE452E97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6775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81AF3-41D3-A982-1250-E54C98529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C9A6A1-0A23-94BF-3285-5D0E358E6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E0740E-F38E-D647-0A74-A2D212C953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DA3A49-F483-8737-16B8-34450643D0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213A65-7E78-91E6-1939-E957EF8B2A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9FE2E-0F2E-5F88-9945-CD9FED71A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9DE5D-1FD5-4EFA-94A4-46F79F163E99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B41A03-4E5B-7AB7-BED4-D4FE15A95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69EE16-36EF-F9C8-734F-6EA71960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ACF42-D728-4C82-AE23-21CE452E97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8584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C2F84-B5C7-B6EC-FDBF-6D027045A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AE277D-A13D-202A-FAE6-1FEAF1050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9DE5D-1FD5-4EFA-94A4-46F79F163E99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D44380-B1C9-589E-21C2-250DB59C5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267B76-0BC5-748F-A87E-1AF4EFAC3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ACF42-D728-4C82-AE23-21CE452E97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1251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540076-59D2-1891-C520-D72FBFBFC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9DE5D-1FD5-4EFA-94A4-46F79F163E99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9AFA6A-8875-B9B1-0013-719C34BF3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2F026-40F3-5FA2-8FB4-DAB065BD2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ACF42-D728-4C82-AE23-21CE452E97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931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D8606-130F-108D-E77B-04209877F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90A1A-0F67-97B0-844C-F99C0FCFA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C8E39-E9FB-A93A-8681-AB1727AFAD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8CAB1-68AA-6060-9BB1-0ED60D902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9DE5D-1FD5-4EFA-94A4-46F79F163E99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40A3E0-C00A-07E6-8348-5B26F0182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53919F-00AD-8A23-6860-105DFD201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ACF42-D728-4C82-AE23-21CE452E97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6871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A4879-330E-AAA2-9CAC-EBEFCBD23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14AA30-55C3-BCC5-7B27-8FF1531E91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6D10DD-0C56-6FB7-E676-923381CED9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D9E697-39AA-11D7-258C-481537A7B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9DE5D-1FD5-4EFA-94A4-46F79F163E99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D151A7-CE66-A89E-94B2-47D382B60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F4D8FB-B3A6-4B92-F97D-10B8644E7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ACF42-D728-4C82-AE23-21CE452E97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468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1909BC-FA26-A04B-5F63-DFA18AFAB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89829-362A-EE75-B9FF-6F7857BC2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8B6B8-69ED-523F-D6C6-F34E813BA5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59DE5D-1FD5-4EFA-94A4-46F79F163E99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2465C-D877-53B8-C700-2CE30F962C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E7188-D554-D9CC-19B0-3D018EBF98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ACF42-D728-4C82-AE23-21CE452E97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9319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hyperlink" Target="https://drive.google.com/file/d/15vEJVG43oPYyCrN40c6lS6Ot3ZZ2Erts/view?usp=shar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hyperlink" Target="https://www.linkedin.com/in/rajdeep-kumar-74607a254/" TargetMode="External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hyperlink" Target="https://drive.google.com/file/d/15vEJVG43oPYyCrN40c6lS6Ot3ZZ2Erts/view?usp=shar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hyperlink" Target="https://www.linkedin.com/in/rajdeep-kumar-74607a254/" TargetMode="External"/><Relationship Id="rId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10" Type="http://schemas.openxmlformats.org/officeDocument/2006/relationships/image" Target="../media/image13.svg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ACF6EA-19DC-59FE-54D8-1D424DF8B0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762" y="1277772"/>
            <a:ext cx="1980243" cy="15401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065027-E2C6-72CD-FC37-E29013C835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343" y="1350099"/>
            <a:ext cx="1917010" cy="1742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6E48E2-DFF5-8F06-26CE-09218DD8C5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4908" y="2924371"/>
            <a:ext cx="4275879" cy="3839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810FF7-AF0E-CDCA-E2B6-6F7406D2D3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120" y="1519399"/>
            <a:ext cx="663875" cy="6638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9CF9CC-01DA-0919-64C9-94D34F948CAA}"/>
              </a:ext>
            </a:extLst>
          </p:cNvPr>
          <p:cNvSpPr txBox="1"/>
          <p:nvPr/>
        </p:nvSpPr>
        <p:spPr>
          <a:xfrm>
            <a:off x="2156128" y="577301"/>
            <a:ext cx="9282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Segoe Print" panose="02000600000000000000" pitchFamily="2" charset="0"/>
                <a:ea typeface="Cascadia Code ExtraLight" panose="020B0609020000020004" pitchFamily="49" charset="0"/>
                <a:cs typeface="Courier New" panose="02070309020205020404" pitchFamily="49" charset="0"/>
              </a:rPr>
              <a:t>“A New Era for Digital Streaming in India"</a:t>
            </a:r>
          </a:p>
        </p:txBody>
      </p:sp>
      <p:pic>
        <p:nvPicPr>
          <p:cNvPr id="2050" name="Picture 2" descr="profile image">
            <a:extLst>
              <a:ext uri="{FF2B5EF4-FFF2-40B4-BE49-F238E27FC236}">
                <a16:creationId xmlns:a16="http://schemas.microsoft.com/office/drawing/2014/main" id="{1D132DF9-B0EF-A2D0-0EA4-CFA749F98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3848" y="1277772"/>
            <a:ext cx="1787088" cy="18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B18183-3B4B-D9D0-F138-57392ABF85EC}"/>
              </a:ext>
            </a:extLst>
          </p:cNvPr>
          <p:cNvSpPr txBox="1"/>
          <p:nvPr/>
        </p:nvSpPr>
        <p:spPr>
          <a:xfrm>
            <a:off x="10147085" y="3266028"/>
            <a:ext cx="1509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Rajdeep Kumar</a:t>
            </a:r>
          </a:p>
          <a:p>
            <a:r>
              <a:rPr lang="en-US" sz="1400" dirty="0"/>
              <a:t>Data Analyst</a:t>
            </a:r>
            <a:endParaRPr lang="en-IN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ADF9F-B551-B839-7F86-4E056201E4F8}"/>
              </a:ext>
            </a:extLst>
          </p:cNvPr>
          <p:cNvSpPr txBox="1"/>
          <p:nvPr/>
        </p:nvSpPr>
        <p:spPr>
          <a:xfrm>
            <a:off x="8748071" y="5580228"/>
            <a:ext cx="3252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Goal: </a:t>
            </a:r>
          </a:p>
          <a:p>
            <a:r>
              <a:rPr lang="en-US" dirty="0"/>
              <a:t>Analysis</a:t>
            </a:r>
            <a:r>
              <a:rPr lang="en-US" dirty="0">
                <a:solidFill>
                  <a:srgbClr val="FF0000"/>
                </a:solidFill>
              </a:rPr>
              <a:t> performance</a:t>
            </a:r>
            <a:r>
              <a:rPr lang="en-US" dirty="0"/>
              <a:t> and user </a:t>
            </a:r>
            <a:r>
              <a:rPr lang="en-US" b="1" dirty="0">
                <a:solidFill>
                  <a:srgbClr val="FF0000"/>
                </a:solidFill>
              </a:rPr>
              <a:t>behavior</a:t>
            </a:r>
            <a:r>
              <a:rPr lang="en-US" dirty="0"/>
              <a:t> of both platforms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4634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DD4AF-4EC2-C350-85DD-913C2386F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772" y="1645921"/>
            <a:ext cx="4081272" cy="2083880"/>
          </a:xfrm>
        </p:spPr>
        <p:txBody>
          <a:bodyPr/>
          <a:lstStyle/>
          <a:p>
            <a:r>
              <a:rPr lang="en-US" dirty="0"/>
              <a:t>User By Demographics</a:t>
            </a:r>
            <a:endParaRPr lang="en-IN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6F3E8DB-D32C-F8E1-5C2A-975FF51409B8}"/>
              </a:ext>
            </a:extLst>
          </p:cNvPr>
          <p:cNvSpPr/>
          <p:nvPr/>
        </p:nvSpPr>
        <p:spPr>
          <a:xfrm>
            <a:off x="1682496" y="2148840"/>
            <a:ext cx="1609344" cy="90525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65764C-22A0-67EC-7C3C-BC68B6892B89}"/>
              </a:ext>
            </a:extLst>
          </p:cNvPr>
          <p:cNvSpPr txBox="1"/>
          <p:nvPr/>
        </p:nvSpPr>
        <p:spPr>
          <a:xfrm>
            <a:off x="3890772" y="3729801"/>
            <a:ext cx="48018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ptos Narrow" panose="020B0004020202020204" pitchFamily="34" charset="0"/>
              </a:rPr>
              <a:t>User by Age Group 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accent5">
                  <a:lumMod val="75000"/>
                </a:schemeClr>
              </a:solidFill>
              <a:latin typeface="Aptos Narrow" panose="020B00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IN" dirty="0">
                <a:solidFill>
                  <a:schemeClr val="accent5">
                    <a:lumMod val="75000"/>
                  </a:schemeClr>
                </a:solidFill>
                <a:latin typeface="Aptos Narrow" panose="020B0004020202020204" pitchFamily="34" charset="0"/>
              </a:rPr>
              <a:t>Users by city tiers</a:t>
            </a:r>
          </a:p>
          <a:p>
            <a:pPr marL="285750" indent="-285750">
              <a:buFontTx/>
              <a:buChar char="-"/>
            </a:pPr>
            <a:endParaRPr lang="en-IN" dirty="0">
              <a:solidFill>
                <a:schemeClr val="accent5">
                  <a:lumMod val="75000"/>
                </a:schemeClr>
              </a:solidFill>
              <a:latin typeface="Aptos Narrow" panose="020B00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IN" dirty="0">
                <a:solidFill>
                  <a:schemeClr val="accent5">
                    <a:lumMod val="75000"/>
                  </a:schemeClr>
                </a:solidFill>
                <a:latin typeface="Aptos Narrow" panose="020B0004020202020204" pitchFamily="34" charset="0"/>
              </a:rPr>
              <a:t>Users by subscription Plan</a:t>
            </a:r>
          </a:p>
        </p:txBody>
      </p:sp>
    </p:spTree>
    <p:extLst>
      <p:ext uri="{BB962C8B-B14F-4D97-AF65-F5344CB8AC3E}">
        <p14:creationId xmlns:p14="http://schemas.microsoft.com/office/powerpoint/2010/main" val="987594896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189180-CEC6-267A-4F14-C100C4F7D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526" y="110858"/>
            <a:ext cx="1157942" cy="1052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5AA7BD-281C-2521-CF54-163D30709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514" y="0"/>
            <a:ext cx="1188661" cy="9244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13A120-02F8-4ED5-D646-00D8072290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639" y="1466496"/>
            <a:ext cx="2402829" cy="27509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4FD018-88B2-6BB2-16F4-9E2C45DC72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8337" y="1307228"/>
            <a:ext cx="2652629" cy="28521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4827DD-5A4E-129A-BCC8-EF147B3407F8}"/>
              </a:ext>
            </a:extLst>
          </p:cNvPr>
          <p:cNvSpPr txBox="1"/>
          <p:nvPr/>
        </p:nvSpPr>
        <p:spPr>
          <a:xfrm>
            <a:off x="2761225" y="5129518"/>
            <a:ext cx="5861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Insight: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LioCinema</a:t>
            </a:r>
            <a:r>
              <a:rPr lang="en-US" dirty="0"/>
              <a:t> is more popular among </a:t>
            </a:r>
            <a:r>
              <a:rPr lang="en-US" dirty="0">
                <a:solidFill>
                  <a:srgbClr val="FF0000"/>
                </a:solidFill>
              </a:rPr>
              <a:t>younger </a:t>
            </a:r>
            <a:r>
              <a:rPr lang="en-US" dirty="0"/>
              <a:t>audiences compared to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JotStar</a:t>
            </a:r>
            <a:r>
              <a:rPr lang="en-US" dirty="0"/>
              <a:t>, which had a stronger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25-34</a:t>
            </a:r>
            <a:r>
              <a:rPr lang="en-US" dirty="0"/>
              <a:t> segment i.e.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Middle age adults Or working professional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D6721231-89A6-910A-3F15-C0D7062A187D}"/>
              </a:ext>
            </a:extLst>
          </p:cNvPr>
          <p:cNvSpPr/>
          <p:nvPr/>
        </p:nvSpPr>
        <p:spPr>
          <a:xfrm>
            <a:off x="3119915" y="2014409"/>
            <a:ext cx="676656" cy="24688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CDA591E-77F0-55AE-360E-C0417D9C58BA}"/>
              </a:ext>
            </a:extLst>
          </p:cNvPr>
          <p:cNvSpPr/>
          <p:nvPr/>
        </p:nvSpPr>
        <p:spPr>
          <a:xfrm>
            <a:off x="8622529" y="1813241"/>
            <a:ext cx="568446" cy="20116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6D8A62-DCC5-AF2C-4EB3-F864210DED01}"/>
              </a:ext>
            </a:extLst>
          </p:cNvPr>
          <p:cNvSpPr txBox="1"/>
          <p:nvPr/>
        </p:nvSpPr>
        <p:spPr>
          <a:xfrm>
            <a:off x="3237277" y="1728482"/>
            <a:ext cx="1243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Young</a:t>
            </a:r>
            <a:endParaRPr lang="en-IN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36377EB-D530-BEF2-7DFD-474D33BE51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244" y="1066163"/>
            <a:ext cx="1494157" cy="14941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C78601B-4307-D450-7175-7A81A21BE9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705" y="1066163"/>
            <a:ext cx="1494157" cy="14941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D68C7F6-753F-57A4-317C-A20C1654F116}"/>
              </a:ext>
            </a:extLst>
          </p:cNvPr>
          <p:cNvSpPr txBox="1"/>
          <p:nvPr/>
        </p:nvSpPr>
        <p:spPr>
          <a:xfrm>
            <a:off x="7687652" y="1266817"/>
            <a:ext cx="1714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Young adults  and Middle age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174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00B233-31C9-30E7-4208-D49A209A3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52" y="1349800"/>
            <a:ext cx="2761972" cy="28923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E295AC-6130-BA31-5ED6-3E81B12EC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233" y="136442"/>
            <a:ext cx="1157942" cy="1052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B2A831-02F4-8191-2A00-3FDA7E83FC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850" y="84748"/>
            <a:ext cx="1188661" cy="9244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CF453E-DD9A-2FF8-693E-2C5317F0B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5356" y="1349800"/>
            <a:ext cx="2440812" cy="28956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160CA2-C1AC-A202-8105-AB34E84971DA}"/>
              </a:ext>
            </a:extLst>
          </p:cNvPr>
          <p:cNvSpPr txBox="1"/>
          <p:nvPr/>
        </p:nvSpPr>
        <p:spPr>
          <a:xfrm>
            <a:off x="3140964" y="4800132"/>
            <a:ext cx="59100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Insights:</a:t>
            </a:r>
          </a:p>
          <a:p>
            <a:r>
              <a:rPr lang="en-US" b="1" dirty="0"/>
              <a:t>LioCinema</a:t>
            </a:r>
            <a:r>
              <a:rPr lang="en-US" dirty="0"/>
              <a:t> has a stronger presence in smaller cities unlike</a:t>
            </a:r>
          </a:p>
          <a:p>
            <a:endParaRPr lang="en-US" b="1" dirty="0"/>
          </a:p>
          <a:p>
            <a:r>
              <a:rPr lang="en-US" b="1" dirty="0"/>
              <a:t>JotStar </a:t>
            </a:r>
            <a:r>
              <a:rPr lang="en-US" dirty="0"/>
              <a:t>has a strong urban presence but weaker penetration in smaller cities.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26385967-A0E2-C702-12D9-650020D7EBE8}"/>
              </a:ext>
            </a:extLst>
          </p:cNvPr>
          <p:cNvSpPr/>
          <p:nvPr/>
        </p:nvSpPr>
        <p:spPr>
          <a:xfrm>
            <a:off x="3915537" y="2149651"/>
            <a:ext cx="438912" cy="877824"/>
          </a:xfrm>
          <a:prstGeom prst="rightBrac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EFA22B-158B-6AFF-6A0C-2E396486F672}"/>
              </a:ext>
            </a:extLst>
          </p:cNvPr>
          <p:cNvSpPr txBox="1"/>
          <p:nvPr/>
        </p:nvSpPr>
        <p:spPr>
          <a:xfrm>
            <a:off x="4354449" y="2164002"/>
            <a:ext cx="1911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Around 80% from Tier 3 and 2</a:t>
            </a:r>
            <a:endParaRPr lang="en-IN" dirty="0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A72C1CD4-6114-378C-4D75-CE18D905F11E}"/>
              </a:ext>
            </a:extLst>
          </p:cNvPr>
          <p:cNvSpPr/>
          <p:nvPr/>
        </p:nvSpPr>
        <p:spPr>
          <a:xfrm>
            <a:off x="8878824" y="2048256"/>
            <a:ext cx="438912" cy="877824"/>
          </a:xfrm>
          <a:prstGeom prst="leftBrac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6775DA-010D-6212-9EBC-88C157AEF20C}"/>
              </a:ext>
            </a:extLst>
          </p:cNvPr>
          <p:cNvSpPr txBox="1"/>
          <p:nvPr/>
        </p:nvSpPr>
        <p:spPr>
          <a:xfrm>
            <a:off x="6960108" y="2048256"/>
            <a:ext cx="1911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Around 90% from Tier 1 and 2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E8DF58-BBA8-7DE5-7B4E-15B933F41A07}"/>
              </a:ext>
            </a:extLst>
          </p:cNvPr>
          <p:cNvSpPr txBox="1"/>
          <p:nvPr/>
        </p:nvSpPr>
        <p:spPr>
          <a:xfrm>
            <a:off x="6764274" y="3147195"/>
            <a:ext cx="2114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For 6 out of 10 user are from Tier-1 city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3 are from Tier 2 city.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30E46C7B-603B-A8C9-5401-AC5DE46D0F60}"/>
              </a:ext>
            </a:extLst>
          </p:cNvPr>
          <p:cNvSpPr/>
          <p:nvPr/>
        </p:nvSpPr>
        <p:spPr>
          <a:xfrm>
            <a:off x="7624571" y="2722019"/>
            <a:ext cx="212981" cy="353928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878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00550D-AE85-BCC2-9FFD-3CDDC283A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233" y="136442"/>
            <a:ext cx="1157942" cy="1052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EA2500-7C86-D98A-A957-B300ED2EFA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850" y="84748"/>
            <a:ext cx="1188661" cy="9244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E483EA-369A-FB9F-DF40-3FEBF457A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8753" y="1568020"/>
            <a:ext cx="4393662" cy="25833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4BE720-2ABD-B1CA-CD6D-27B23D06E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83" y="1497433"/>
            <a:ext cx="4248743" cy="27245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F6914F-2582-0BD9-3978-D0B620FA9FA3}"/>
              </a:ext>
            </a:extLst>
          </p:cNvPr>
          <p:cNvSpPr txBox="1"/>
          <p:nvPr/>
        </p:nvSpPr>
        <p:spPr>
          <a:xfrm>
            <a:off x="3000560" y="4898933"/>
            <a:ext cx="54496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Insights: </a:t>
            </a:r>
          </a:p>
          <a:p>
            <a:r>
              <a:rPr lang="en-US" b="1" dirty="0"/>
              <a:t>LioCinema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Monetization</a:t>
            </a:r>
            <a:r>
              <a:rPr lang="en-US" dirty="0"/>
              <a:t> through subscriptions is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weaker</a:t>
            </a:r>
            <a:r>
              <a:rPr lang="en-US" dirty="0"/>
              <a:t> compared to JotStar</a:t>
            </a:r>
          </a:p>
          <a:p>
            <a:endParaRPr lang="en-US" b="1" dirty="0"/>
          </a:p>
          <a:p>
            <a:r>
              <a:rPr lang="en-US" b="1" dirty="0"/>
              <a:t>JotStar</a:t>
            </a:r>
            <a:r>
              <a:rPr lang="en-US" dirty="0"/>
              <a:t> Users are </a:t>
            </a:r>
            <a:r>
              <a:rPr lang="en-US" dirty="0">
                <a:solidFill>
                  <a:srgbClr val="FF0000"/>
                </a:solidFill>
              </a:rPr>
              <a:t>willing to pay for premium content</a:t>
            </a:r>
            <a:r>
              <a:rPr lang="en-US" dirty="0"/>
              <a:t>, indicating strong </a:t>
            </a:r>
            <a:r>
              <a:rPr lang="en-US" dirty="0">
                <a:solidFill>
                  <a:srgbClr val="FF0000"/>
                </a:solidFill>
              </a:rPr>
              <a:t>monetization potential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1A077015-79F9-6D8A-2D80-5EC1270E89CC}"/>
              </a:ext>
            </a:extLst>
          </p:cNvPr>
          <p:cNvSpPr/>
          <p:nvPr/>
        </p:nvSpPr>
        <p:spPr>
          <a:xfrm>
            <a:off x="7470648" y="2194560"/>
            <a:ext cx="248105" cy="832104"/>
          </a:xfrm>
          <a:prstGeom prst="leftBrace">
            <a:avLst>
              <a:gd name="adj1" fmla="val 8333"/>
              <a:gd name="adj2" fmla="val 53297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6C7EDC-CC11-6289-EA23-BE49704619B0}"/>
              </a:ext>
            </a:extLst>
          </p:cNvPr>
          <p:cNvSpPr txBox="1"/>
          <p:nvPr/>
        </p:nvSpPr>
        <p:spPr>
          <a:xfrm>
            <a:off x="6365552" y="2130552"/>
            <a:ext cx="1191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73% users are Paid users</a:t>
            </a:r>
            <a:endParaRPr lang="en-IN" dirty="0"/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36292238-EB77-D14F-B919-E401B343474F}"/>
              </a:ext>
            </a:extLst>
          </p:cNvPr>
          <p:cNvSpPr/>
          <p:nvPr/>
        </p:nvSpPr>
        <p:spPr>
          <a:xfrm>
            <a:off x="4342126" y="2025503"/>
            <a:ext cx="667512" cy="24688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158BDE-D857-0765-CB1F-9F2A589C9439}"/>
              </a:ext>
            </a:extLst>
          </p:cNvPr>
          <p:cNvSpPr txBox="1"/>
          <p:nvPr/>
        </p:nvSpPr>
        <p:spPr>
          <a:xfrm>
            <a:off x="4469422" y="2426499"/>
            <a:ext cx="10234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1 out of 2 users are Free users.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4DB377-CF38-76F1-EA27-F123EAC76A40}"/>
              </a:ext>
            </a:extLst>
          </p:cNvPr>
          <p:cNvSpPr txBox="1"/>
          <p:nvPr/>
        </p:nvSpPr>
        <p:spPr>
          <a:xfrm>
            <a:off x="6309499" y="3376243"/>
            <a:ext cx="1328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3 out of 4 user are paid user.</a:t>
            </a:r>
            <a:endParaRPr lang="en-IN" dirty="0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1B4DC458-F364-B0FC-8277-99AAD7205FC4}"/>
              </a:ext>
            </a:extLst>
          </p:cNvPr>
          <p:cNvSpPr/>
          <p:nvPr/>
        </p:nvSpPr>
        <p:spPr>
          <a:xfrm>
            <a:off x="6642148" y="3053882"/>
            <a:ext cx="203910" cy="30175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6140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7" grpId="0" animBg="1"/>
      <p:bldP spid="18" grpId="0"/>
      <p:bldP spid="19" grpId="0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460F0E-3373-C3A7-F9AE-E13885354441}"/>
              </a:ext>
            </a:extLst>
          </p:cNvPr>
          <p:cNvSpPr txBox="1"/>
          <p:nvPr/>
        </p:nvSpPr>
        <p:spPr>
          <a:xfrm>
            <a:off x="2505456" y="2101103"/>
            <a:ext cx="748893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Aptos" panose="020B0004020202020204" pitchFamily="34" charset="0"/>
              </a:rPr>
              <a:t> JotStar </a:t>
            </a:r>
            <a:r>
              <a:rPr lang="en-IN" sz="1600" dirty="0">
                <a:latin typeface="Aptos" panose="020B0004020202020204" pitchFamily="34" charset="0"/>
              </a:rPr>
              <a:t>appeals to a more </a:t>
            </a:r>
            <a:r>
              <a:rPr lang="en-IN" sz="1600" b="1" dirty="0">
                <a:latin typeface="Aptos" panose="020B0004020202020204" pitchFamily="34" charset="0"/>
              </a:rPr>
              <a:t>mature audience or Working Professional </a:t>
            </a:r>
            <a:r>
              <a:rPr lang="en-IN" sz="1600" dirty="0">
                <a:latin typeface="Aptos" panose="020B0004020202020204" pitchFamily="34" charset="0"/>
              </a:rPr>
              <a:t>, while </a:t>
            </a:r>
            <a:r>
              <a:rPr lang="en-IN" sz="1600" dirty="0">
                <a:solidFill>
                  <a:schemeClr val="accent1">
                    <a:lumMod val="75000"/>
                  </a:schemeClr>
                </a:solidFill>
                <a:latin typeface="Aptos" panose="020B0004020202020204" pitchFamily="34" charset="0"/>
              </a:rPr>
              <a:t>LioCinema</a:t>
            </a:r>
            <a:r>
              <a:rPr lang="en-IN" sz="1600" dirty="0">
                <a:latin typeface="Aptos" panose="020B0004020202020204" pitchFamily="34" charset="0"/>
              </a:rPr>
              <a:t> is </a:t>
            </a:r>
            <a:r>
              <a:rPr lang="en-IN" sz="1600" dirty="0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youth-focused</a:t>
            </a:r>
            <a:r>
              <a:rPr lang="en-IN" sz="1600" dirty="0">
                <a:latin typeface="Aptos" panose="020B0004020202020204" pitchFamily="34" charset="0"/>
              </a:rPr>
              <a:t>.</a:t>
            </a:r>
          </a:p>
          <a:p>
            <a:endParaRPr lang="en-IN" sz="16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Aptos" panose="020B0004020202020204" pitchFamily="34" charset="0"/>
              </a:rPr>
              <a:t>JotStar</a:t>
            </a:r>
            <a:r>
              <a:rPr lang="en-IN" sz="1600" dirty="0">
                <a:latin typeface="Aptos" panose="020B0004020202020204" pitchFamily="34" charset="0"/>
              </a:rPr>
              <a:t> is </a:t>
            </a:r>
            <a:r>
              <a:rPr lang="en-IN" sz="1600" b="1" dirty="0">
                <a:latin typeface="Aptos" panose="020B0004020202020204" pitchFamily="34" charset="0"/>
              </a:rPr>
              <a:t>urban-focused</a:t>
            </a:r>
            <a:r>
              <a:rPr lang="en-IN" sz="1600" dirty="0">
                <a:latin typeface="Aptos" panose="020B0004020202020204" pitchFamily="34" charset="0"/>
              </a:rPr>
              <a:t>, while </a:t>
            </a:r>
            <a:r>
              <a:rPr lang="en-IN" sz="1600" b="1" dirty="0">
                <a:latin typeface="Aptos" panose="020B0004020202020204" pitchFamily="34" charset="0"/>
              </a:rPr>
              <a:t>LioCinema</a:t>
            </a:r>
            <a:r>
              <a:rPr lang="en-IN" sz="1600" dirty="0">
                <a:latin typeface="Aptos" panose="020B0004020202020204" pitchFamily="34" charset="0"/>
              </a:rPr>
              <a:t> dominates </a:t>
            </a:r>
            <a:r>
              <a:rPr lang="en-IN" sz="1600" b="1" dirty="0">
                <a:latin typeface="Aptos" panose="020B0004020202020204" pitchFamily="34" charset="0"/>
              </a:rPr>
              <a:t>smaller towns</a:t>
            </a:r>
            <a:r>
              <a:rPr lang="en-IN" sz="1600" dirty="0">
                <a:latin typeface="Aptos" panose="020B0004020202020204" pitchFamily="34" charset="0"/>
              </a:rPr>
              <a:t>.</a:t>
            </a:r>
          </a:p>
          <a:p>
            <a:endParaRPr lang="en-IN" sz="16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Aptos" panose="020B0004020202020204" pitchFamily="34" charset="0"/>
              </a:rPr>
              <a:t>JotStar has a </a:t>
            </a:r>
            <a:r>
              <a:rPr lang="en-IN" sz="1600" b="1" dirty="0">
                <a:latin typeface="Aptos" panose="020B0004020202020204" pitchFamily="34" charset="0"/>
              </a:rPr>
              <a:t>more balanced monetization strategy</a:t>
            </a:r>
            <a:r>
              <a:rPr lang="en-IN" sz="1600" dirty="0">
                <a:latin typeface="Aptos" panose="020B0004020202020204" pitchFamily="34" charset="0"/>
              </a:rPr>
              <a:t>, while LioCinema is highly dependent on ads.</a:t>
            </a:r>
          </a:p>
          <a:p>
            <a:endParaRPr lang="en-IN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8DE7F8-9D8F-5E3E-25E9-AE1E805DD548}"/>
              </a:ext>
            </a:extLst>
          </p:cNvPr>
          <p:cNvSpPr txBox="1"/>
          <p:nvPr/>
        </p:nvSpPr>
        <p:spPr>
          <a:xfrm>
            <a:off x="4340352" y="612649"/>
            <a:ext cx="3221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ptos" panose="020B0004020202020204" pitchFamily="34" charset="0"/>
              </a:rPr>
              <a:t>Key Insights from User Demographics Comparison</a:t>
            </a:r>
          </a:p>
        </p:txBody>
      </p:sp>
    </p:spTree>
    <p:extLst>
      <p:ext uri="{BB962C8B-B14F-4D97-AF65-F5344CB8AC3E}">
        <p14:creationId xmlns:p14="http://schemas.microsoft.com/office/powerpoint/2010/main" val="374806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F6D444-6E37-B821-28BF-9C79FC999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772" y="1645921"/>
            <a:ext cx="4081272" cy="2083880"/>
          </a:xfrm>
        </p:spPr>
        <p:txBody>
          <a:bodyPr/>
          <a:lstStyle/>
          <a:p>
            <a:r>
              <a:rPr lang="en-US" dirty="0"/>
              <a:t>User By Activeness</a:t>
            </a:r>
            <a:endParaRPr lang="en-IN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D2AEEB3-152C-F72F-56D2-D5672082C726}"/>
              </a:ext>
            </a:extLst>
          </p:cNvPr>
          <p:cNvSpPr/>
          <p:nvPr/>
        </p:nvSpPr>
        <p:spPr>
          <a:xfrm>
            <a:off x="1682496" y="2148840"/>
            <a:ext cx="1609344" cy="90525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37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3396970-30A9-0E51-42E3-58349CBF9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19" y="1236277"/>
            <a:ext cx="5249008" cy="42392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2BA8C1-3E11-37B5-CA74-45D8FA553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9763" y="1236277"/>
            <a:ext cx="5144218" cy="44392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48B279-5FD6-7AC4-D021-ADB815CA49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558" y="0"/>
            <a:ext cx="1157942" cy="1052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8AB520-3365-4A4D-6DEE-8CDB1F7B39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282" y="0"/>
            <a:ext cx="1188661" cy="924468"/>
          </a:xfrm>
          <a:prstGeom prst="rect">
            <a:avLst/>
          </a:prstGeom>
        </p:spPr>
      </p:pic>
      <p:sp>
        <p:nvSpPr>
          <p:cNvPr id="12" name="Arrow: Left 11">
            <a:extLst>
              <a:ext uri="{FF2B5EF4-FFF2-40B4-BE49-F238E27FC236}">
                <a16:creationId xmlns:a16="http://schemas.microsoft.com/office/drawing/2014/main" id="{D338DC65-75C6-0416-37F5-6F6487581BDE}"/>
              </a:ext>
            </a:extLst>
          </p:cNvPr>
          <p:cNvSpPr/>
          <p:nvPr/>
        </p:nvSpPr>
        <p:spPr>
          <a:xfrm>
            <a:off x="3822192" y="4507992"/>
            <a:ext cx="786384" cy="283464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B717DD05-495B-9421-28B4-AF135FD85170}"/>
              </a:ext>
            </a:extLst>
          </p:cNvPr>
          <p:cNvSpPr/>
          <p:nvPr/>
        </p:nvSpPr>
        <p:spPr>
          <a:xfrm rot="2701639">
            <a:off x="9398247" y="4908863"/>
            <a:ext cx="147249" cy="60294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553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748BD35-D266-21B4-47A6-55027B52E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278" y="219490"/>
            <a:ext cx="1131691" cy="10289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E47F43-7DCF-1E0D-EE35-1351DF67AD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21" y="103049"/>
            <a:ext cx="1128644" cy="8777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6833D7-DCCC-1712-78F6-CC7AE7B64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952" y="1603557"/>
            <a:ext cx="5038344" cy="2874334"/>
          </a:xfrm>
          <a:prstGeom prst="rect">
            <a:avLst/>
          </a:prstGeom>
        </p:spPr>
      </p:pic>
      <p:sp>
        <p:nvSpPr>
          <p:cNvPr id="2" name="Arrow: Up 1">
            <a:extLst>
              <a:ext uri="{FF2B5EF4-FFF2-40B4-BE49-F238E27FC236}">
                <a16:creationId xmlns:a16="http://schemas.microsoft.com/office/drawing/2014/main" id="{BC7E7FE0-1C86-5DAF-8365-CCE4BD1A77CC}"/>
              </a:ext>
            </a:extLst>
          </p:cNvPr>
          <p:cNvSpPr/>
          <p:nvPr/>
        </p:nvSpPr>
        <p:spPr>
          <a:xfrm>
            <a:off x="184404" y="2308860"/>
            <a:ext cx="167640" cy="1859280"/>
          </a:xfrm>
          <a:prstGeom prst="upArrow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66658C24-3D12-34ED-4F1C-9DFFEC4ADDA7}"/>
              </a:ext>
            </a:extLst>
          </p:cNvPr>
          <p:cNvSpPr/>
          <p:nvPr/>
        </p:nvSpPr>
        <p:spPr>
          <a:xfrm>
            <a:off x="4832604" y="2308860"/>
            <a:ext cx="167640" cy="1859280"/>
          </a:xfrm>
          <a:prstGeom prst="upArrow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AB4C28-A17E-6259-7AFC-C04D8B0FA057}"/>
              </a:ext>
            </a:extLst>
          </p:cNvPr>
          <p:cNvSpPr txBox="1"/>
          <p:nvPr/>
        </p:nvSpPr>
        <p:spPr>
          <a:xfrm>
            <a:off x="197462" y="4682202"/>
            <a:ext cx="57534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+mj-lt"/>
              </a:rPr>
              <a:t>The Active rate increase with age.</a:t>
            </a:r>
          </a:p>
          <a:p>
            <a:endParaRPr lang="en-US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dirty="0"/>
              <a:t>Users aged </a:t>
            </a:r>
            <a:r>
              <a:rPr lang="en-US" b="1" dirty="0"/>
              <a:t>45+</a:t>
            </a:r>
            <a:r>
              <a:rPr lang="en-US" dirty="0"/>
              <a:t> have the highest active rate at </a:t>
            </a:r>
            <a:r>
              <a:rPr lang="en-US" b="1" dirty="0"/>
              <a:t>65.2%</a:t>
            </a:r>
            <a:r>
              <a:rPr lang="en-US" dirty="0"/>
              <a:t>.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Younger users (</a:t>
            </a:r>
            <a:r>
              <a:rPr lang="en-US" b="1" dirty="0"/>
              <a:t>18-24</a:t>
            </a:r>
            <a:r>
              <a:rPr lang="en-US" dirty="0"/>
              <a:t>) have the lowest active rate</a:t>
            </a:r>
            <a:endParaRPr lang="en-US" dirty="0">
              <a:latin typeface="+mj-lt"/>
            </a:endParaRP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D3CAAD5C-1EE4-1DB4-CEDB-DDD01E2BE2C6}"/>
              </a:ext>
            </a:extLst>
          </p:cNvPr>
          <p:cNvSpPr/>
          <p:nvPr/>
        </p:nvSpPr>
        <p:spPr>
          <a:xfrm rot="17679673">
            <a:off x="4228767" y="1770910"/>
            <a:ext cx="640937" cy="329343"/>
          </a:xfrm>
          <a:prstGeom prst="leftArrow">
            <a:avLst>
              <a:gd name="adj1" fmla="val 50000"/>
              <a:gd name="adj2" fmla="val 64108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CEAF2F1C-A921-8F57-F5DD-15E18A66DD4F}"/>
              </a:ext>
            </a:extLst>
          </p:cNvPr>
          <p:cNvSpPr/>
          <p:nvPr/>
        </p:nvSpPr>
        <p:spPr>
          <a:xfrm rot="2392180">
            <a:off x="3953561" y="4313219"/>
            <a:ext cx="640937" cy="329343"/>
          </a:xfrm>
          <a:prstGeom prst="leftArrow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31ECF2-A31F-9A02-2290-3BF08702C997}"/>
              </a:ext>
            </a:extLst>
          </p:cNvPr>
          <p:cNvSpPr txBox="1"/>
          <p:nvPr/>
        </p:nvSpPr>
        <p:spPr>
          <a:xfrm>
            <a:off x="5950871" y="4663342"/>
            <a:ext cx="56149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JotStar has a higher active rate across all age groups</a:t>
            </a:r>
            <a:r>
              <a:rPr lang="en-US" dirty="0">
                <a:latin typeface="+mj-lt"/>
              </a:rPr>
              <a:t>.</a:t>
            </a:r>
          </a:p>
          <a:p>
            <a:endParaRPr lang="en-US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dirty="0"/>
              <a:t>45+ age group has the highest activity (88.8%).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Younger users (</a:t>
            </a:r>
            <a:r>
              <a:rPr lang="en-US" b="1" dirty="0"/>
              <a:t>18-24</a:t>
            </a:r>
            <a:r>
              <a:rPr lang="en-US" dirty="0"/>
              <a:t>) have the lowest active rate </a:t>
            </a:r>
            <a:endParaRPr lang="en-US" dirty="0">
              <a:latin typeface="+mj-lt"/>
            </a:endParaRP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A8DC762C-DBC7-0B1B-243D-3CEA87CDDC4A}"/>
              </a:ext>
            </a:extLst>
          </p:cNvPr>
          <p:cNvSpPr/>
          <p:nvPr/>
        </p:nvSpPr>
        <p:spPr>
          <a:xfrm>
            <a:off x="6691306" y="2351811"/>
            <a:ext cx="167640" cy="1859280"/>
          </a:xfrm>
          <a:prstGeom prst="upArrow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5EB138A1-C4DB-BDEF-26E5-F49F8348FC6A}"/>
              </a:ext>
            </a:extLst>
          </p:cNvPr>
          <p:cNvSpPr/>
          <p:nvPr/>
        </p:nvSpPr>
        <p:spPr>
          <a:xfrm>
            <a:off x="11203207" y="2167870"/>
            <a:ext cx="167640" cy="2000270"/>
          </a:xfrm>
          <a:prstGeom prst="upArrow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B947B776-9953-9CEC-C75B-6044FE06B417}"/>
              </a:ext>
            </a:extLst>
          </p:cNvPr>
          <p:cNvSpPr/>
          <p:nvPr/>
        </p:nvSpPr>
        <p:spPr>
          <a:xfrm rot="2392180">
            <a:off x="10708367" y="4367278"/>
            <a:ext cx="640937" cy="299666"/>
          </a:xfrm>
          <a:prstGeom prst="leftArrow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FEFED8-3EEC-B69D-50E3-FEA06ED5E2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6567" y="1531025"/>
            <a:ext cx="4434279" cy="2788143"/>
          </a:xfrm>
          <a:prstGeom prst="rect">
            <a:avLst/>
          </a:prstGeom>
        </p:spPr>
      </p:pic>
      <p:sp>
        <p:nvSpPr>
          <p:cNvPr id="15" name="Arrow: Left 14">
            <a:extLst>
              <a:ext uri="{FF2B5EF4-FFF2-40B4-BE49-F238E27FC236}">
                <a16:creationId xmlns:a16="http://schemas.microsoft.com/office/drawing/2014/main" id="{A6B860D3-7C2C-3E63-C191-DE8D633ECD6E}"/>
              </a:ext>
            </a:extLst>
          </p:cNvPr>
          <p:cNvSpPr/>
          <p:nvPr/>
        </p:nvSpPr>
        <p:spPr>
          <a:xfrm rot="17679673">
            <a:off x="10634200" y="1805969"/>
            <a:ext cx="640937" cy="252693"/>
          </a:xfrm>
          <a:prstGeom prst="leftArrow">
            <a:avLst>
              <a:gd name="adj1" fmla="val 44806"/>
              <a:gd name="adj2" fmla="val 5000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71C7871D-7DF1-8937-2604-0452F1BD61EA}"/>
              </a:ext>
            </a:extLst>
          </p:cNvPr>
          <p:cNvSpPr/>
          <p:nvPr/>
        </p:nvSpPr>
        <p:spPr>
          <a:xfrm>
            <a:off x="11364647" y="2238365"/>
            <a:ext cx="167640" cy="1859280"/>
          </a:xfrm>
          <a:prstGeom prst="upArrow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6405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  <p:bldP spid="7" grpId="0" animBg="1"/>
      <p:bldP spid="12" grpId="0" animBg="1"/>
      <p:bldP spid="16" grpId="0" animBg="1"/>
      <p:bldP spid="15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17C62-CA1A-FAAC-209D-ECE961857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747430-DBEB-0DC0-9A44-D89F28B2D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278" y="219490"/>
            <a:ext cx="1131691" cy="10289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928D35-50F1-8311-294B-336F2743F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605" y="219490"/>
            <a:ext cx="1128644" cy="8777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942B15-1126-8406-455B-D02AFA9E4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470" y="1603557"/>
            <a:ext cx="5134692" cy="27340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082AE7-C074-2FF9-5022-0DCB17836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219" y="1444560"/>
            <a:ext cx="5125165" cy="27435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2E420-FD7F-6336-EEFE-150DD5817A56}"/>
              </a:ext>
            </a:extLst>
          </p:cNvPr>
          <p:cNvSpPr txBox="1"/>
          <p:nvPr/>
        </p:nvSpPr>
        <p:spPr>
          <a:xfrm>
            <a:off x="416687" y="4676172"/>
            <a:ext cx="5015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Premium</a:t>
            </a:r>
            <a:r>
              <a:rPr lang="en-US" dirty="0"/>
              <a:t> users have the highest engagement (84.4%)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Free users have significantly lower engagement. 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F5E8BA-811B-AE87-CE54-9D34234DB822}"/>
              </a:ext>
            </a:extLst>
          </p:cNvPr>
          <p:cNvSpPr txBox="1"/>
          <p:nvPr/>
        </p:nvSpPr>
        <p:spPr>
          <a:xfrm>
            <a:off x="5962476" y="4553062"/>
            <a:ext cx="47908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b="1" dirty="0">
                <a:solidFill>
                  <a:srgbClr val="FF0000"/>
                </a:solidFill>
              </a:rPr>
              <a:t>Premium</a:t>
            </a:r>
            <a:r>
              <a:rPr lang="en-US" sz="1600" b="1" dirty="0"/>
              <a:t> </a:t>
            </a:r>
            <a:r>
              <a:rPr lang="en-US" sz="1600" dirty="0"/>
              <a:t>users are the most engaged (94.3%), followed by </a:t>
            </a:r>
            <a:r>
              <a:rPr lang="en-US" sz="1600" b="1" dirty="0"/>
              <a:t>VIP users (88.5%).</a:t>
            </a:r>
          </a:p>
          <a:p>
            <a:pPr marL="285750" indent="-285750">
              <a:buFontTx/>
              <a:buChar char="-"/>
            </a:pPr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sz="1600" dirty="0"/>
              <a:t>Unlike LioCinema, JotStar has a </a:t>
            </a:r>
            <a:r>
              <a:rPr lang="en-US" sz="1600" b="1" dirty="0"/>
              <a:t>much higher engagement rate for Free users</a:t>
            </a:r>
            <a:r>
              <a:rPr lang="en-US" sz="1600" dirty="0"/>
              <a:t> (78.4% vs. 49.9%). </a:t>
            </a:r>
            <a:endParaRPr lang="en-IN" sz="1600" dirty="0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AB8027B4-CA79-E119-DB36-BA678277AC1F}"/>
              </a:ext>
            </a:extLst>
          </p:cNvPr>
          <p:cNvSpPr/>
          <p:nvPr/>
        </p:nvSpPr>
        <p:spPr>
          <a:xfrm>
            <a:off x="5135301" y="2303362"/>
            <a:ext cx="594167" cy="185195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B12C4189-DD8A-9B88-81B0-3521CB0A525D}"/>
              </a:ext>
            </a:extLst>
          </p:cNvPr>
          <p:cNvSpPr/>
          <p:nvPr/>
        </p:nvSpPr>
        <p:spPr>
          <a:xfrm rot="16200000">
            <a:off x="2933736" y="3543780"/>
            <a:ext cx="333736" cy="306730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56C31E84-18F1-6631-A687-B9234677BF4C}"/>
              </a:ext>
            </a:extLst>
          </p:cNvPr>
          <p:cNvSpPr/>
          <p:nvPr/>
        </p:nvSpPr>
        <p:spPr>
          <a:xfrm>
            <a:off x="11466078" y="2372810"/>
            <a:ext cx="594167" cy="185195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95E18215-B3A9-1BF1-6190-73C2CF51BE78}"/>
              </a:ext>
            </a:extLst>
          </p:cNvPr>
          <p:cNvSpPr/>
          <p:nvPr/>
        </p:nvSpPr>
        <p:spPr>
          <a:xfrm>
            <a:off x="11521532" y="2970585"/>
            <a:ext cx="594167" cy="185195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E9D5C8DA-0C57-8DCC-EBDB-A428A563C1BA}"/>
              </a:ext>
            </a:extLst>
          </p:cNvPr>
          <p:cNvSpPr/>
          <p:nvPr/>
        </p:nvSpPr>
        <p:spPr>
          <a:xfrm>
            <a:off x="11219214" y="3609393"/>
            <a:ext cx="461660" cy="185195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088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265DE1-6B34-FF39-BBF6-15310605F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772" y="1645921"/>
            <a:ext cx="4081272" cy="2083880"/>
          </a:xfrm>
        </p:spPr>
        <p:txBody>
          <a:bodyPr/>
          <a:lstStyle/>
          <a:p>
            <a:r>
              <a:rPr lang="en-US" dirty="0"/>
              <a:t>Correlation of Inactiveness</a:t>
            </a:r>
            <a:endParaRPr lang="en-IN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31280C0-73B7-D4F8-E728-91B13728A2D1}"/>
              </a:ext>
            </a:extLst>
          </p:cNvPr>
          <p:cNvSpPr/>
          <p:nvPr/>
        </p:nvSpPr>
        <p:spPr>
          <a:xfrm>
            <a:off x="1682496" y="2148840"/>
            <a:ext cx="1609344" cy="90525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07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9D00A3-B2BF-BCB0-F21E-9B0BE41E259B}"/>
              </a:ext>
            </a:extLst>
          </p:cNvPr>
          <p:cNvSpPr txBox="1"/>
          <p:nvPr/>
        </p:nvSpPr>
        <p:spPr>
          <a:xfrm>
            <a:off x="3692235" y="589680"/>
            <a:ext cx="5135420" cy="6186309"/>
          </a:xfrm>
          <a:custGeom>
            <a:avLst/>
            <a:gdLst>
              <a:gd name="connsiteX0" fmla="*/ 0 w 5135420"/>
              <a:gd name="connsiteY0" fmla="*/ 0 h 6186309"/>
              <a:gd name="connsiteX1" fmla="*/ 467894 w 5135420"/>
              <a:gd name="connsiteY1" fmla="*/ 0 h 6186309"/>
              <a:gd name="connsiteX2" fmla="*/ 1141204 w 5135420"/>
              <a:gd name="connsiteY2" fmla="*/ 0 h 6186309"/>
              <a:gd name="connsiteX3" fmla="*/ 1763161 w 5135420"/>
              <a:gd name="connsiteY3" fmla="*/ 0 h 6186309"/>
              <a:gd name="connsiteX4" fmla="*/ 2333763 w 5135420"/>
              <a:gd name="connsiteY4" fmla="*/ 0 h 6186309"/>
              <a:gd name="connsiteX5" fmla="*/ 3007074 w 5135420"/>
              <a:gd name="connsiteY5" fmla="*/ 0 h 6186309"/>
              <a:gd name="connsiteX6" fmla="*/ 3680384 w 5135420"/>
              <a:gd name="connsiteY6" fmla="*/ 0 h 6186309"/>
              <a:gd name="connsiteX7" fmla="*/ 4353695 w 5135420"/>
              <a:gd name="connsiteY7" fmla="*/ 0 h 6186309"/>
              <a:gd name="connsiteX8" fmla="*/ 5135420 w 5135420"/>
              <a:gd name="connsiteY8" fmla="*/ 0 h 6186309"/>
              <a:gd name="connsiteX9" fmla="*/ 5135420 w 5135420"/>
              <a:gd name="connsiteY9" fmla="*/ 376802 h 6186309"/>
              <a:gd name="connsiteX10" fmla="*/ 5135420 w 5135420"/>
              <a:gd name="connsiteY10" fmla="*/ 1062920 h 6186309"/>
              <a:gd name="connsiteX11" fmla="*/ 5135420 w 5135420"/>
              <a:gd name="connsiteY11" fmla="*/ 1501586 h 6186309"/>
              <a:gd name="connsiteX12" fmla="*/ 5135420 w 5135420"/>
              <a:gd name="connsiteY12" fmla="*/ 1878388 h 6186309"/>
              <a:gd name="connsiteX13" fmla="*/ 5135420 w 5135420"/>
              <a:gd name="connsiteY13" fmla="*/ 2255191 h 6186309"/>
              <a:gd name="connsiteX14" fmla="*/ 5135420 w 5135420"/>
              <a:gd name="connsiteY14" fmla="*/ 2817583 h 6186309"/>
              <a:gd name="connsiteX15" fmla="*/ 5135420 w 5135420"/>
              <a:gd name="connsiteY15" fmla="*/ 3194385 h 6186309"/>
              <a:gd name="connsiteX16" fmla="*/ 5135420 w 5135420"/>
              <a:gd name="connsiteY16" fmla="*/ 3818640 h 6186309"/>
              <a:gd name="connsiteX17" fmla="*/ 5135420 w 5135420"/>
              <a:gd name="connsiteY17" fmla="*/ 4504758 h 6186309"/>
              <a:gd name="connsiteX18" fmla="*/ 5135420 w 5135420"/>
              <a:gd name="connsiteY18" fmla="*/ 5129013 h 6186309"/>
              <a:gd name="connsiteX19" fmla="*/ 5135420 w 5135420"/>
              <a:gd name="connsiteY19" fmla="*/ 5567678 h 6186309"/>
              <a:gd name="connsiteX20" fmla="*/ 5135420 w 5135420"/>
              <a:gd name="connsiteY20" fmla="*/ 6186309 h 6186309"/>
              <a:gd name="connsiteX21" fmla="*/ 4462109 w 5135420"/>
              <a:gd name="connsiteY21" fmla="*/ 6186309 h 6186309"/>
              <a:gd name="connsiteX22" fmla="*/ 4045570 w 5135420"/>
              <a:gd name="connsiteY22" fmla="*/ 6186309 h 6186309"/>
              <a:gd name="connsiteX23" fmla="*/ 3526322 w 5135420"/>
              <a:gd name="connsiteY23" fmla="*/ 6186309 h 6186309"/>
              <a:gd name="connsiteX24" fmla="*/ 3007074 w 5135420"/>
              <a:gd name="connsiteY24" fmla="*/ 6186309 h 6186309"/>
              <a:gd name="connsiteX25" fmla="*/ 2436471 w 5135420"/>
              <a:gd name="connsiteY25" fmla="*/ 6186309 h 6186309"/>
              <a:gd name="connsiteX26" fmla="*/ 1865869 w 5135420"/>
              <a:gd name="connsiteY26" fmla="*/ 6186309 h 6186309"/>
              <a:gd name="connsiteX27" fmla="*/ 1397975 w 5135420"/>
              <a:gd name="connsiteY27" fmla="*/ 6186309 h 6186309"/>
              <a:gd name="connsiteX28" fmla="*/ 827373 w 5135420"/>
              <a:gd name="connsiteY28" fmla="*/ 6186309 h 6186309"/>
              <a:gd name="connsiteX29" fmla="*/ 0 w 5135420"/>
              <a:gd name="connsiteY29" fmla="*/ 6186309 h 6186309"/>
              <a:gd name="connsiteX30" fmla="*/ 0 w 5135420"/>
              <a:gd name="connsiteY30" fmla="*/ 5500191 h 6186309"/>
              <a:gd name="connsiteX31" fmla="*/ 0 w 5135420"/>
              <a:gd name="connsiteY31" fmla="*/ 5123389 h 6186309"/>
              <a:gd name="connsiteX32" fmla="*/ 0 w 5135420"/>
              <a:gd name="connsiteY32" fmla="*/ 4684723 h 6186309"/>
              <a:gd name="connsiteX33" fmla="*/ 0 w 5135420"/>
              <a:gd name="connsiteY33" fmla="*/ 4184194 h 6186309"/>
              <a:gd name="connsiteX34" fmla="*/ 0 w 5135420"/>
              <a:gd name="connsiteY34" fmla="*/ 3559940 h 6186309"/>
              <a:gd name="connsiteX35" fmla="*/ 0 w 5135420"/>
              <a:gd name="connsiteY35" fmla="*/ 2873822 h 6186309"/>
              <a:gd name="connsiteX36" fmla="*/ 0 w 5135420"/>
              <a:gd name="connsiteY36" fmla="*/ 2373293 h 6186309"/>
              <a:gd name="connsiteX37" fmla="*/ 0 w 5135420"/>
              <a:gd name="connsiteY37" fmla="*/ 1687175 h 6186309"/>
              <a:gd name="connsiteX38" fmla="*/ 0 w 5135420"/>
              <a:gd name="connsiteY38" fmla="*/ 1248510 h 6186309"/>
              <a:gd name="connsiteX39" fmla="*/ 0 w 5135420"/>
              <a:gd name="connsiteY39" fmla="*/ 809844 h 6186309"/>
              <a:gd name="connsiteX40" fmla="*/ 0 w 5135420"/>
              <a:gd name="connsiteY40" fmla="*/ 0 h 618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135420" h="6186309" fill="none" extrusionOk="0">
                <a:moveTo>
                  <a:pt x="0" y="0"/>
                </a:moveTo>
                <a:cubicBezTo>
                  <a:pt x="224584" y="-19489"/>
                  <a:pt x="295162" y="40247"/>
                  <a:pt x="467894" y="0"/>
                </a:cubicBezTo>
                <a:cubicBezTo>
                  <a:pt x="640626" y="-40247"/>
                  <a:pt x="889306" y="10799"/>
                  <a:pt x="1141204" y="0"/>
                </a:cubicBezTo>
                <a:cubicBezTo>
                  <a:pt x="1393102" y="-10799"/>
                  <a:pt x="1588890" y="14064"/>
                  <a:pt x="1763161" y="0"/>
                </a:cubicBezTo>
                <a:cubicBezTo>
                  <a:pt x="1937432" y="-14064"/>
                  <a:pt x="2120436" y="29164"/>
                  <a:pt x="2333763" y="0"/>
                </a:cubicBezTo>
                <a:cubicBezTo>
                  <a:pt x="2547090" y="-29164"/>
                  <a:pt x="2800335" y="11902"/>
                  <a:pt x="3007074" y="0"/>
                </a:cubicBezTo>
                <a:cubicBezTo>
                  <a:pt x="3213813" y="-11902"/>
                  <a:pt x="3537060" y="69648"/>
                  <a:pt x="3680384" y="0"/>
                </a:cubicBezTo>
                <a:cubicBezTo>
                  <a:pt x="3823708" y="-69648"/>
                  <a:pt x="4138584" y="76958"/>
                  <a:pt x="4353695" y="0"/>
                </a:cubicBezTo>
                <a:cubicBezTo>
                  <a:pt x="4568806" y="-76958"/>
                  <a:pt x="4912815" y="58353"/>
                  <a:pt x="5135420" y="0"/>
                </a:cubicBezTo>
                <a:cubicBezTo>
                  <a:pt x="5149653" y="129525"/>
                  <a:pt x="5096999" y="297760"/>
                  <a:pt x="5135420" y="376802"/>
                </a:cubicBezTo>
                <a:cubicBezTo>
                  <a:pt x="5173841" y="455844"/>
                  <a:pt x="5068358" y="910517"/>
                  <a:pt x="5135420" y="1062920"/>
                </a:cubicBezTo>
                <a:cubicBezTo>
                  <a:pt x="5202482" y="1215323"/>
                  <a:pt x="5126342" y="1335801"/>
                  <a:pt x="5135420" y="1501586"/>
                </a:cubicBezTo>
                <a:cubicBezTo>
                  <a:pt x="5144498" y="1667371"/>
                  <a:pt x="5134836" y="1792228"/>
                  <a:pt x="5135420" y="1878388"/>
                </a:cubicBezTo>
                <a:cubicBezTo>
                  <a:pt x="5136004" y="1964548"/>
                  <a:pt x="5118427" y="2073014"/>
                  <a:pt x="5135420" y="2255191"/>
                </a:cubicBezTo>
                <a:cubicBezTo>
                  <a:pt x="5152413" y="2437368"/>
                  <a:pt x="5112355" y="2655054"/>
                  <a:pt x="5135420" y="2817583"/>
                </a:cubicBezTo>
                <a:cubicBezTo>
                  <a:pt x="5158485" y="2980112"/>
                  <a:pt x="5123812" y="3037028"/>
                  <a:pt x="5135420" y="3194385"/>
                </a:cubicBezTo>
                <a:cubicBezTo>
                  <a:pt x="5147028" y="3351742"/>
                  <a:pt x="5107365" y="3565985"/>
                  <a:pt x="5135420" y="3818640"/>
                </a:cubicBezTo>
                <a:cubicBezTo>
                  <a:pt x="5163475" y="4071295"/>
                  <a:pt x="5100689" y="4163131"/>
                  <a:pt x="5135420" y="4504758"/>
                </a:cubicBezTo>
                <a:cubicBezTo>
                  <a:pt x="5170151" y="4846385"/>
                  <a:pt x="5071004" y="5001247"/>
                  <a:pt x="5135420" y="5129013"/>
                </a:cubicBezTo>
                <a:cubicBezTo>
                  <a:pt x="5199836" y="5256779"/>
                  <a:pt x="5120120" y="5373092"/>
                  <a:pt x="5135420" y="5567678"/>
                </a:cubicBezTo>
                <a:cubicBezTo>
                  <a:pt x="5150720" y="5762264"/>
                  <a:pt x="5061999" y="5967055"/>
                  <a:pt x="5135420" y="6186309"/>
                </a:cubicBezTo>
                <a:cubicBezTo>
                  <a:pt x="4924987" y="6259184"/>
                  <a:pt x="4768344" y="6178027"/>
                  <a:pt x="4462109" y="6186309"/>
                </a:cubicBezTo>
                <a:cubicBezTo>
                  <a:pt x="4155874" y="6194591"/>
                  <a:pt x="4167591" y="6143268"/>
                  <a:pt x="4045570" y="6186309"/>
                </a:cubicBezTo>
                <a:cubicBezTo>
                  <a:pt x="3923549" y="6229350"/>
                  <a:pt x="3748149" y="6169436"/>
                  <a:pt x="3526322" y="6186309"/>
                </a:cubicBezTo>
                <a:cubicBezTo>
                  <a:pt x="3304495" y="6203182"/>
                  <a:pt x="3153454" y="6132402"/>
                  <a:pt x="3007074" y="6186309"/>
                </a:cubicBezTo>
                <a:cubicBezTo>
                  <a:pt x="2860694" y="6240216"/>
                  <a:pt x="2608182" y="6173747"/>
                  <a:pt x="2436471" y="6186309"/>
                </a:cubicBezTo>
                <a:cubicBezTo>
                  <a:pt x="2264760" y="6198871"/>
                  <a:pt x="2136781" y="6182195"/>
                  <a:pt x="1865869" y="6186309"/>
                </a:cubicBezTo>
                <a:cubicBezTo>
                  <a:pt x="1594957" y="6190423"/>
                  <a:pt x="1615098" y="6149101"/>
                  <a:pt x="1397975" y="6186309"/>
                </a:cubicBezTo>
                <a:cubicBezTo>
                  <a:pt x="1180852" y="6223517"/>
                  <a:pt x="948394" y="6121852"/>
                  <a:pt x="827373" y="6186309"/>
                </a:cubicBezTo>
                <a:cubicBezTo>
                  <a:pt x="706352" y="6250766"/>
                  <a:pt x="165796" y="6166521"/>
                  <a:pt x="0" y="6186309"/>
                </a:cubicBezTo>
                <a:cubicBezTo>
                  <a:pt x="-78029" y="5904312"/>
                  <a:pt x="73378" y="5773652"/>
                  <a:pt x="0" y="5500191"/>
                </a:cubicBezTo>
                <a:cubicBezTo>
                  <a:pt x="-73378" y="5226730"/>
                  <a:pt x="43902" y="5247164"/>
                  <a:pt x="0" y="5123389"/>
                </a:cubicBezTo>
                <a:cubicBezTo>
                  <a:pt x="-43902" y="4999614"/>
                  <a:pt x="7237" y="4893498"/>
                  <a:pt x="0" y="4684723"/>
                </a:cubicBezTo>
                <a:cubicBezTo>
                  <a:pt x="-7237" y="4475948"/>
                  <a:pt x="29687" y="4347046"/>
                  <a:pt x="0" y="4184194"/>
                </a:cubicBezTo>
                <a:cubicBezTo>
                  <a:pt x="-29687" y="4021342"/>
                  <a:pt x="40167" y="3710274"/>
                  <a:pt x="0" y="3559940"/>
                </a:cubicBezTo>
                <a:cubicBezTo>
                  <a:pt x="-40167" y="3409606"/>
                  <a:pt x="53115" y="3048948"/>
                  <a:pt x="0" y="2873822"/>
                </a:cubicBezTo>
                <a:cubicBezTo>
                  <a:pt x="-53115" y="2698696"/>
                  <a:pt x="58137" y="2542061"/>
                  <a:pt x="0" y="2373293"/>
                </a:cubicBezTo>
                <a:cubicBezTo>
                  <a:pt x="-58137" y="2204525"/>
                  <a:pt x="81304" y="1929765"/>
                  <a:pt x="0" y="1687175"/>
                </a:cubicBezTo>
                <a:cubicBezTo>
                  <a:pt x="-81304" y="1444585"/>
                  <a:pt x="11178" y="1378377"/>
                  <a:pt x="0" y="1248510"/>
                </a:cubicBezTo>
                <a:cubicBezTo>
                  <a:pt x="-11178" y="1118644"/>
                  <a:pt x="21173" y="983032"/>
                  <a:pt x="0" y="809844"/>
                </a:cubicBezTo>
                <a:cubicBezTo>
                  <a:pt x="-21173" y="636656"/>
                  <a:pt x="8322" y="380911"/>
                  <a:pt x="0" y="0"/>
                </a:cubicBezTo>
                <a:close/>
              </a:path>
              <a:path w="5135420" h="6186309" stroke="0" extrusionOk="0">
                <a:moveTo>
                  <a:pt x="0" y="0"/>
                </a:moveTo>
                <a:cubicBezTo>
                  <a:pt x="112307" y="-33878"/>
                  <a:pt x="265601" y="24215"/>
                  <a:pt x="416540" y="0"/>
                </a:cubicBezTo>
                <a:cubicBezTo>
                  <a:pt x="567479" y="-24215"/>
                  <a:pt x="786074" y="39472"/>
                  <a:pt x="987142" y="0"/>
                </a:cubicBezTo>
                <a:cubicBezTo>
                  <a:pt x="1188210" y="-39472"/>
                  <a:pt x="1249069" y="36972"/>
                  <a:pt x="1403681" y="0"/>
                </a:cubicBezTo>
                <a:cubicBezTo>
                  <a:pt x="1558293" y="-36972"/>
                  <a:pt x="1733395" y="48030"/>
                  <a:pt x="1820221" y="0"/>
                </a:cubicBezTo>
                <a:cubicBezTo>
                  <a:pt x="1907047" y="-48030"/>
                  <a:pt x="2045431" y="28202"/>
                  <a:pt x="2236761" y="0"/>
                </a:cubicBezTo>
                <a:cubicBezTo>
                  <a:pt x="2428091" y="-28202"/>
                  <a:pt x="2589401" y="33198"/>
                  <a:pt x="2756009" y="0"/>
                </a:cubicBezTo>
                <a:cubicBezTo>
                  <a:pt x="2922617" y="-33198"/>
                  <a:pt x="3248099" y="13031"/>
                  <a:pt x="3377965" y="0"/>
                </a:cubicBezTo>
                <a:cubicBezTo>
                  <a:pt x="3507831" y="-13031"/>
                  <a:pt x="3590541" y="28295"/>
                  <a:pt x="3794505" y="0"/>
                </a:cubicBezTo>
                <a:cubicBezTo>
                  <a:pt x="3998469" y="-28295"/>
                  <a:pt x="4104704" y="4477"/>
                  <a:pt x="4211044" y="0"/>
                </a:cubicBezTo>
                <a:cubicBezTo>
                  <a:pt x="4317384" y="-4477"/>
                  <a:pt x="4453384" y="12227"/>
                  <a:pt x="4627584" y="0"/>
                </a:cubicBezTo>
                <a:cubicBezTo>
                  <a:pt x="4801784" y="-12227"/>
                  <a:pt x="5004385" y="41449"/>
                  <a:pt x="5135420" y="0"/>
                </a:cubicBezTo>
                <a:cubicBezTo>
                  <a:pt x="5155936" y="165131"/>
                  <a:pt x="5124179" y="301225"/>
                  <a:pt x="5135420" y="438666"/>
                </a:cubicBezTo>
                <a:cubicBezTo>
                  <a:pt x="5146661" y="576107"/>
                  <a:pt x="5121448" y="700192"/>
                  <a:pt x="5135420" y="815468"/>
                </a:cubicBezTo>
                <a:cubicBezTo>
                  <a:pt x="5149392" y="930744"/>
                  <a:pt x="5111724" y="1095335"/>
                  <a:pt x="5135420" y="1192270"/>
                </a:cubicBezTo>
                <a:cubicBezTo>
                  <a:pt x="5159116" y="1289205"/>
                  <a:pt x="5117096" y="1584204"/>
                  <a:pt x="5135420" y="1816525"/>
                </a:cubicBezTo>
                <a:cubicBezTo>
                  <a:pt x="5153744" y="2048846"/>
                  <a:pt x="5084965" y="2074354"/>
                  <a:pt x="5135420" y="2317054"/>
                </a:cubicBezTo>
                <a:cubicBezTo>
                  <a:pt x="5185875" y="2559754"/>
                  <a:pt x="5099162" y="2728822"/>
                  <a:pt x="5135420" y="3003172"/>
                </a:cubicBezTo>
                <a:cubicBezTo>
                  <a:pt x="5171678" y="3277522"/>
                  <a:pt x="5133813" y="3399988"/>
                  <a:pt x="5135420" y="3565564"/>
                </a:cubicBezTo>
                <a:cubicBezTo>
                  <a:pt x="5137027" y="3731140"/>
                  <a:pt x="5130338" y="4008469"/>
                  <a:pt x="5135420" y="4127955"/>
                </a:cubicBezTo>
                <a:cubicBezTo>
                  <a:pt x="5140502" y="4247441"/>
                  <a:pt x="5126245" y="4411383"/>
                  <a:pt x="5135420" y="4504758"/>
                </a:cubicBezTo>
                <a:cubicBezTo>
                  <a:pt x="5144595" y="4598133"/>
                  <a:pt x="5122216" y="4777042"/>
                  <a:pt x="5135420" y="4881560"/>
                </a:cubicBezTo>
                <a:cubicBezTo>
                  <a:pt x="5148624" y="4986078"/>
                  <a:pt x="5132132" y="5226440"/>
                  <a:pt x="5135420" y="5567678"/>
                </a:cubicBezTo>
                <a:cubicBezTo>
                  <a:pt x="5138708" y="5908916"/>
                  <a:pt x="5107097" y="5899592"/>
                  <a:pt x="5135420" y="6186309"/>
                </a:cubicBezTo>
                <a:cubicBezTo>
                  <a:pt x="5001160" y="6235651"/>
                  <a:pt x="4915684" y="6181812"/>
                  <a:pt x="4718880" y="6186309"/>
                </a:cubicBezTo>
                <a:cubicBezTo>
                  <a:pt x="4522076" y="6190806"/>
                  <a:pt x="4380919" y="6173809"/>
                  <a:pt x="4096924" y="6186309"/>
                </a:cubicBezTo>
                <a:cubicBezTo>
                  <a:pt x="3812929" y="6198809"/>
                  <a:pt x="3759792" y="6153385"/>
                  <a:pt x="3629030" y="6186309"/>
                </a:cubicBezTo>
                <a:cubicBezTo>
                  <a:pt x="3498268" y="6219233"/>
                  <a:pt x="3260966" y="6137963"/>
                  <a:pt x="3161136" y="6186309"/>
                </a:cubicBezTo>
                <a:cubicBezTo>
                  <a:pt x="3061306" y="6234655"/>
                  <a:pt x="2754457" y="6159501"/>
                  <a:pt x="2487826" y="6186309"/>
                </a:cubicBezTo>
                <a:cubicBezTo>
                  <a:pt x="2221195" y="6213117"/>
                  <a:pt x="2143954" y="6167625"/>
                  <a:pt x="1917223" y="6186309"/>
                </a:cubicBezTo>
                <a:cubicBezTo>
                  <a:pt x="1690492" y="6204993"/>
                  <a:pt x="1600335" y="6147154"/>
                  <a:pt x="1449330" y="6186309"/>
                </a:cubicBezTo>
                <a:cubicBezTo>
                  <a:pt x="1298325" y="6225464"/>
                  <a:pt x="1152048" y="6164229"/>
                  <a:pt x="1032790" y="6186309"/>
                </a:cubicBezTo>
                <a:cubicBezTo>
                  <a:pt x="913532" y="6208389"/>
                  <a:pt x="296134" y="6177269"/>
                  <a:pt x="0" y="6186309"/>
                </a:cubicBezTo>
                <a:cubicBezTo>
                  <a:pt x="-48448" y="5973971"/>
                  <a:pt x="5474" y="5690824"/>
                  <a:pt x="0" y="5500191"/>
                </a:cubicBezTo>
                <a:cubicBezTo>
                  <a:pt x="-5474" y="5309558"/>
                  <a:pt x="18028" y="5292191"/>
                  <a:pt x="0" y="5123389"/>
                </a:cubicBezTo>
                <a:cubicBezTo>
                  <a:pt x="-18028" y="4954587"/>
                  <a:pt x="23465" y="4731086"/>
                  <a:pt x="0" y="4499134"/>
                </a:cubicBezTo>
                <a:cubicBezTo>
                  <a:pt x="-23465" y="4267182"/>
                  <a:pt x="20586" y="4201070"/>
                  <a:pt x="0" y="3998605"/>
                </a:cubicBezTo>
                <a:cubicBezTo>
                  <a:pt x="-20586" y="3796140"/>
                  <a:pt x="30819" y="3683490"/>
                  <a:pt x="0" y="3559940"/>
                </a:cubicBezTo>
                <a:cubicBezTo>
                  <a:pt x="-30819" y="3436391"/>
                  <a:pt x="33542" y="3339722"/>
                  <a:pt x="0" y="3121274"/>
                </a:cubicBezTo>
                <a:cubicBezTo>
                  <a:pt x="-33542" y="2902826"/>
                  <a:pt x="23451" y="2847594"/>
                  <a:pt x="0" y="2744472"/>
                </a:cubicBezTo>
                <a:cubicBezTo>
                  <a:pt x="-23451" y="2641350"/>
                  <a:pt x="15910" y="2258727"/>
                  <a:pt x="0" y="2058354"/>
                </a:cubicBezTo>
                <a:cubicBezTo>
                  <a:pt x="-15910" y="1857981"/>
                  <a:pt x="7587" y="1768829"/>
                  <a:pt x="0" y="1681551"/>
                </a:cubicBezTo>
                <a:cubicBezTo>
                  <a:pt x="-7587" y="1594273"/>
                  <a:pt x="1388" y="1160823"/>
                  <a:pt x="0" y="995433"/>
                </a:cubicBezTo>
                <a:cubicBezTo>
                  <a:pt x="-1388" y="830043"/>
                  <a:pt x="14873" y="796000"/>
                  <a:pt x="0" y="618631"/>
                </a:cubicBezTo>
                <a:cubicBezTo>
                  <a:pt x="-14873" y="441262"/>
                  <a:pt x="20231" y="261584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3230943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endParaRPr lang="en-IN" dirty="0"/>
          </a:p>
          <a:p>
            <a:pPr algn="ctr"/>
            <a:r>
              <a:rPr lang="en-IN" dirty="0"/>
              <a:t>1. Total Users &amp; Growth Trends</a:t>
            </a:r>
          </a:p>
          <a:p>
            <a:pPr marL="342900" indent="-342900" algn="ctr">
              <a:buAutoNum type="arabicPeriod"/>
            </a:pPr>
            <a:endParaRPr lang="en-IN" dirty="0"/>
          </a:p>
          <a:p>
            <a:pPr algn="ctr"/>
            <a:r>
              <a:rPr lang="en-US" dirty="0"/>
              <a:t>2. </a:t>
            </a:r>
            <a:r>
              <a:rPr lang="en-IN" dirty="0"/>
              <a:t>Content Library</a:t>
            </a:r>
          </a:p>
          <a:p>
            <a:pPr algn="ctr"/>
            <a:endParaRPr lang="en-IN" dirty="0"/>
          </a:p>
          <a:p>
            <a:pPr algn="ctr"/>
            <a:r>
              <a:rPr lang="en-IN" dirty="0"/>
              <a:t>3. </a:t>
            </a:r>
            <a:r>
              <a:rPr lang="en-US" dirty="0"/>
              <a:t>User By Demographics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4. User By Activeness</a:t>
            </a:r>
          </a:p>
          <a:p>
            <a:pPr algn="ctr"/>
            <a:endParaRPr lang="en-IN" dirty="0"/>
          </a:p>
          <a:p>
            <a:pPr algn="ctr"/>
            <a:r>
              <a:rPr lang="en-IN" dirty="0"/>
              <a:t>5. </a:t>
            </a:r>
            <a:r>
              <a:rPr lang="en-US" dirty="0"/>
              <a:t>Correlation of Inactiveness</a:t>
            </a:r>
          </a:p>
          <a:p>
            <a:pPr algn="ctr"/>
            <a:endParaRPr lang="en-IN" dirty="0"/>
          </a:p>
          <a:p>
            <a:pPr algn="ctr"/>
            <a:r>
              <a:rPr lang="en-IN" dirty="0"/>
              <a:t>6. User Downgrade Trends </a:t>
            </a:r>
          </a:p>
          <a:p>
            <a:pPr algn="ctr"/>
            <a:endParaRPr lang="en-IN" dirty="0"/>
          </a:p>
          <a:p>
            <a:pPr algn="ctr"/>
            <a:r>
              <a:rPr lang="en-IN" dirty="0"/>
              <a:t>7. User Upgraded Trends </a:t>
            </a:r>
          </a:p>
          <a:p>
            <a:pPr algn="ctr"/>
            <a:endParaRPr lang="en-IN" dirty="0"/>
          </a:p>
          <a:p>
            <a:pPr algn="ctr"/>
            <a:r>
              <a:rPr lang="en-IN" dirty="0"/>
              <a:t>8. Paid Users Distribution</a:t>
            </a:r>
          </a:p>
          <a:p>
            <a:pPr algn="ctr"/>
            <a:endParaRPr lang="en-IN" dirty="0"/>
          </a:p>
          <a:p>
            <a:pPr algn="ctr"/>
            <a:r>
              <a:rPr lang="en-IN" dirty="0"/>
              <a:t>9. Revenue Trends </a:t>
            </a:r>
          </a:p>
          <a:p>
            <a:pPr algn="ctr"/>
            <a:endParaRPr lang="en-IN" dirty="0"/>
          </a:p>
          <a:p>
            <a:pPr algn="ctr"/>
            <a:r>
              <a:rPr lang="en-IN" dirty="0"/>
              <a:t>10. Executive Summary</a:t>
            </a:r>
          </a:p>
          <a:p>
            <a:pPr algn="ctr"/>
            <a:endParaRPr lang="en-IN" dirty="0"/>
          </a:p>
          <a:p>
            <a:pPr algn="ctr"/>
            <a:r>
              <a:rPr lang="en-IN" dirty="0"/>
              <a:t>11. Recommendation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EBD51-6488-C036-65D8-0CBF8D4FF0FB}"/>
              </a:ext>
            </a:extLst>
          </p:cNvPr>
          <p:cNvSpPr txBox="1"/>
          <p:nvPr/>
        </p:nvSpPr>
        <p:spPr>
          <a:xfrm>
            <a:off x="5410200" y="82011"/>
            <a:ext cx="1424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Agenda</a:t>
            </a:r>
            <a:endParaRPr lang="en-IN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790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E67EC-8C2B-2701-F124-7DE1B9E16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6ECAA9-8556-D588-0930-98419C833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" y="906827"/>
            <a:ext cx="5471160" cy="42446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182D34-4B45-1E9A-7BC1-9FF13CAEF7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725" y="63210"/>
            <a:ext cx="916674" cy="8334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CE97F5-909E-A536-3C2C-A3EF79D106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797" y="0"/>
            <a:ext cx="940992" cy="7318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05DEB5-F0A5-6B67-4D90-8CC0002D6E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6582" y="906826"/>
            <a:ext cx="5379003" cy="4341829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28050E8-C379-5C16-6235-B020558DF45C}"/>
              </a:ext>
            </a:extLst>
          </p:cNvPr>
          <p:cNvCxnSpPr>
            <a:cxnSpLocks/>
          </p:cNvCxnSpPr>
          <p:nvPr/>
        </p:nvCxnSpPr>
        <p:spPr>
          <a:xfrm>
            <a:off x="5959159" y="530514"/>
            <a:ext cx="0" cy="4955885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Arrow: Notched Right 3">
            <a:extLst>
              <a:ext uri="{FF2B5EF4-FFF2-40B4-BE49-F238E27FC236}">
                <a16:creationId xmlns:a16="http://schemas.microsoft.com/office/drawing/2014/main" id="{B229C38B-B545-E7A9-90C2-74596D709AEC}"/>
              </a:ext>
            </a:extLst>
          </p:cNvPr>
          <p:cNvSpPr/>
          <p:nvPr/>
        </p:nvSpPr>
        <p:spPr>
          <a:xfrm>
            <a:off x="5490238" y="4642945"/>
            <a:ext cx="346841" cy="181304"/>
          </a:xfrm>
          <a:prstGeom prst="notched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1F26A524-F6EF-3CD2-AABD-A668087248FB}"/>
              </a:ext>
            </a:extLst>
          </p:cNvPr>
          <p:cNvSpPr/>
          <p:nvPr/>
        </p:nvSpPr>
        <p:spPr>
          <a:xfrm>
            <a:off x="5139086" y="4123944"/>
            <a:ext cx="192024" cy="310896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950AFB3-90D2-A390-B6E1-66B11DE2AB5B}"/>
              </a:ext>
            </a:extLst>
          </p:cNvPr>
          <p:cNvSpPr/>
          <p:nvPr/>
        </p:nvSpPr>
        <p:spPr>
          <a:xfrm>
            <a:off x="82296" y="4761222"/>
            <a:ext cx="566926" cy="1813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57BBD7-036B-1DCD-80B9-A2F65EB3593F}"/>
              </a:ext>
            </a:extLst>
          </p:cNvPr>
          <p:cNvSpPr txBox="1"/>
          <p:nvPr/>
        </p:nvSpPr>
        <p:spPr>
          <a:xfrm>
            <a:off x="82296" y="5546157"/>
            <a:ext cx="353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LioCinema With High Watch time</a:t>
            </a:r>
            <a:endParaRPr lang="en-IN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FB8ED4-959C-C312-A87F-0B081DFE1665}"/>
              </a:ext>
            </a:extLst>
          </p:cNvPr>
          <p:cNvSpPr/>
          <p:nvPr/>
        </p:nvSpPr>
        <p:spPr>
          <a:xfrm>
            <a:off x="3567865" y="5638490"/>
            <a:ext cx="434221" cy="1862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D1AEF6-9B9F-D846-37F5-619317EB31C1}"/>
              </a:ext>
            </a:extLst>
          </p:cNvPr>
          <p:cNvSpPr txBox="1"/>
          <p:nvPr/>
        </p:nvSpPr>
        <p:spPr>
          <a:xfrm>
            <a:off x="4028636" y="5523618"/>
            <a:ext cx="1894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Low inactive Rate</a:t>
            </a:r>
            <a:endParaRPr lang="en-IN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DAFDBAFE-932A-EA38-E847-FD0EBD538538}"/>
              </a:ext>
            </a:extLst>
          </p:cNvPr>
          <p:cNvSpPr/>
          <p:nvPr/>
        </p:nvSpPr>
        <p:spPr>
          <a:xfrm>
            <a:off x="1560656" y="2007863"/>
            <a:ext cx="251477" cy="479305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EFACC-752A-8BC4-D339-01D10CA528B7}"/>
              </a:ext>
            </a:extLst>
          </p:cNvPr>
          <p:cNvSpPr txBox="1"/>
          <p:nvPr/>
        </p:nvSpPr>
        <p:spPr>
          <a:xfrm>
            <a:off x="1812133" y="5982565"/>
            <a:ext cx="1839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 Watch Time </a:t>
            </a:r>
            <a:endParaRPr lang="en-IN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CBDADE8-379D-AA4D-DDC6-44AB88110FC8}"/>
              </a:ext>
            </a:extLst>
          </p:cNvPr>
          <p:cNvSpPr/>
          <p:nvPr/>
        </p:nvSpPr>
        <p:spPr>
          <a:xfrm>
            <a:off x="3592983" y="6094485"/>
            <a:ext cx="434221" cy="1602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DD5DB2-76FF-9CCF-0895-884D90E80F5F}"/>
              </a:ext>
            </a:extLst>
          </p:cNvPr>
          <p:cNvSpPr txBox="1"/>
          <p:nvPr/>
        </p:nvSpPr>
        <p:spPr>
          <a:xfrm>
            <a:off x="4066756" y="6027371"/>
            <a:ext cx="1894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inactive Rate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CD0306-0CD9-BFA7-63C7-D182AD339D56}"/>
              </a:ext>
            </a:extLst>
          </p:cNvPr>
          <p:cNvSpPr txBox="1"/>
          <p:nvPr/>
        </p:nvSpPr>
        <p:spPr>
          <a:xfrm>
            <a:off x="6232842" y="5486398"/>
            <a:ext cx="353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JotStar With High Watch time</a:t>
            </a:r>
            <a:endParaRPr lang="en-IN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3D49714-4F0D-0EBB-823A-930E6BE9C3CE}"/>
              </a:ext>
            </a:extLst>
          </p:cNvPr>
          <p:cNvSpPr/>
          <p:nvPr/>
        </p:nvSpPr>
        <p:spPr>
          <a:xfrm>
            <a:off x="9380505" y="5570172"/>
            <a:ext cx="434221" cy="1862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B37688-1C5E-DBE4-9B5C-372F01DC4C94}"/>
              </a:ext>
            </a:extLst>
          </p:cNvPr>
          <p:cNvSpPr txBox="1"/>
          <p:nvPr/>
        </p:nvSpPr>
        <p:spPr>
          <a:xfrm>
            <a:off x="9841276" y="5455300"/>
            <a:ext cx="1894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Low inactive Rate</a:t>
            </a:r>
            <a:endParaRPr lang="en-IN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C43618-D35A-E6C4-1350-9B5B0440669D}"/>
              </a:ext>
            </a:extLst>
          </p:cNvPr>
          <p:cNvSpPr txBox="1"/>
          <p:nvPr/>
        </p:nvSpPr>
        <p:spPr>
          <a:xfrm>
            <a:off x="7216210" y="5805294"/>
            <a:ext cx="216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Medium Watch Time </a:t>
            </a:r>
            <a:endParaRPr lang="en-IN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5F2E031F-E1EC-EE13-8E71-669787C3ADAA}"/>
              </a:ext>
            </a:extLst>
          </p:cNvPr>
          <p:cNvSpPr/>
          <p:nvPr/>
        </p:nvSpPr>
        <p:spPr>
          <a:xfrm>
            <a:off x="9380504" y="5920693"/>
            <a:ext cx="434221" cy="1602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8EC92E-17E9-7161-1763-01F9CAE6B8A5}"/>
              </a:ext>
            </a:extLst>
          </p:cNvPr>
          <p:cNvSpPr txBox="1"/>
          <p:nvPr/>
        </p:nvSpPr>
        <p:spPr>
          <a:xfrm>
            <a:off x="9813312" y="5824071"/>
            <a:ext cx="1894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High inactive Rate</a:t>
            </a:r>
            <a:endParaRPr lang="en-IN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56CCC3-0475-4CCD-F5E7-3A73D0CE9337}"/>
              </a:ext>
            </a:extLst>
          </p:cNvPr>
          <p:cNvSpPr txBox="1"/>
          <p:nvPr/>
        </p:nvSpPr>
        <p:spPr>
          <a:xfrm>
            <a:off x="7040880" y="6100155"/>
            <a:ext cx="2339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Low Watch time</a:t>
            </a:r>
            <a:endParaRPr lang="en-IN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2FD2B892-A240-E8FE-0B00-B2DBD91E5C80}"/>
              </a:ext>
            </a:extLst>
          </p:cNvPr>
          <p:cNvSpPr/>
          <p:nvPr/>
        </p:nvSpPr>
        <p:spPr>
          <a:xfrm>
            <a:off x="9380504" y="6174627"/>
            <a:ext cx="434221" cy="1602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1665E3-0B31-4298-6C06-7BD839ABC7B3}"/>
              </a:ext>
            </a:extLst>
          </p:cNvPr>
          <p:cNvSpPr txBox="1"/>
          <p:nvPr/>
        </p:nvSpPr>
        <p:spPr>
          <a:xfrm>
            <a:off x="9784454" y="6137647"/>
            <a:ext cx="1894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Low inactive Rate</a:t>
            </a:r>
            <a:endParaRPr lang="en-IN" sz="1200" dirty="0"/>
          </a:p>
        </p:txBody>
      </p:sp>
      <p:pic>
        <p:nvPicPr>
          <p:cNvPr id="30" name="Graphic 29" descr="Question mark with solid fill">
            <a:extLst>
              <a:ext uri="{FF2B5EF4-FFF2-40B4-BE49-F238E27FC236}">
                <a16:creationId xmlns:a16="http://schemas.microsoft.com/office/drawing/2014/main" id="{BAAC7DCF-50E8-2813-B7A2-DE7A8D6C35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42647" y="6334910"/>
            <a:ext cx="417674" cy="393974"/>
          </a:xfrm>
          <a:prstGeom prst="rect">
            <a:avLst/>
          </a:prstGeom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A1A6695E-0418-290E-8721-240507915424}"/>
              </a:ext>
            </a:extLst>
          </p:cNvPr>
          <p:cNvSpPr/>
          <p:nvPr/>
        </p:nvSpPr>
        <p:spPr>
          <a:xfrm>
            <a:off x="10792841" y="3401752"/>
            <a:ext cx="192024" cy="310896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Notched Right 14">
            <a:extLst>
              <a:ext uri="{FF2B5EF4-FFF2-40B4-BE49-F238E27FC236}">
                <a16:creationId xmlns:a16="http://schemas.microsoft.com/office/drawing/2014/main" id="{5BCDD241-0CF7-5D17-F092-339CEF4136C0}"/>
              </a:ext>
            </a:extLst>
          </p:cNvPr>
          <p:cNvSpPr/>
          <p:nvPr/>
        </p:nvSpPr>
        <p:spPr>
          <a:xfrm rot="12440898">
            <a:off x="7398419" y="1426465"/>
            <a:ext cx="346841" cy="181304"/>
          </a:xfrm>
          <a:prstGeom prst="notched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Notched Right 15">
            <a:extLst>
              <a:ext uri="{FF2B5EF4-FFF2-40B4-BE49-F238E27FC236}">
                <a16:creationId xmlns:a16="http://schemas.microsoft.com/office/drawing/2014/main" id="{C267FB9B-38B4-44DD-35AD-F8508DADCE07}"/>
              </a:ext>
            </a:extLst>
          </p:cNvPr>
          <p:cNvSpPr/>
          <p:nvPr/>
        </p:nvSpPr>
        <p:spPr>
          <a:xfrm rot="12440898">
            <a:off x="7042789" y="4514335"/>
            <a:ext cx="346841" cy="181304"/>
          </a:xfrm>
          <a:prstGeom prst="notched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68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2" grpId="0" animBg="1"/>
      <p:bldP spid="13" grpId="0"/>
      <p:bldP spid="14" grpId="0" animBg="1"/>
      <p:bldP spid="17" grpId="0"/>
      <p:bldP spid="18" grpId="0" animBg="1"/>
      <p:bldP spid="19" grpId="0"/>
      <p:bldP spid="20" grpId="0"/>
      <p:bldP spid="21" grpId="0" animBg="1"/>
      <p:bldP spid="22" grpId="0"/>
      <p:bldP spid="23" grpId="0"/>
      <p:bldP spid="24" grpId="0" animBg="1"/>
      <p:bldP spid="25" grpId="0"/>
      <p:bldP spid="26" grpId="0"/>
      <p:bldP spid="27" grpId="0" animBg="1"/>
      <p:bldP spid="28" grpId="0"/>
      <p:bldP spid="3" grpId="0" animBg="1"/>
      <p:bldP spid="15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319BA-6B07-9DBD-B407-82D7F411A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189D68-0273-4F92-98F8-A1FA3DEC6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725" y="63210"/>
            <a:ext cx="916674" cy="8334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679343-91B7-0720-5CE9-329821B28E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797" y="0"/>
            <a:ext cx="940992" cy="7318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D4457B-DA46-AF06-DB83-7E9243F83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407" y="896669"/>
            <a:ext cx="5785865" cy="45348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2A83D0-2172-135F-6BAA-0A63E2C0C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912" y="896669"/>
            <a:ext cx="5477817" cy="437941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6AD429F-4B52-1922-3F5F-690916B82F6B}"/>
              </a:ext>
            </a:extLst>
          </p:cNvPr>
          <p:cNvCxnSpPr>
            <a:cxnSpLocks/>
          </p:cNvCxnSpPr>
          <p:nvPr/>
        </p:nvCxnSpPr>
        <p:spPr>
          <a:xfrm>
            <a:off x="5959159" y="530514"/>
            <a:ext cx="0" cy="4955885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E6FE68E-B3EE-1269-8ABC-20195CE201D9}"/>
              </a:ext>
            </a:extLst>
          </p:cNvPr>
          <p:cNvSpPr txBox="1"/>
          <p:nvPr/>
        </p:nvSpPr>
        <p:spPr>
          <a:xfrm>
            <a:off x="82296" y="5546157"/>
            <a:ext cx="353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 LioCinema With High Watch time</a:t>
            </a:r>
            <a:endParaRPr lang="en-IN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852AD754-B3DE-8BF1-E7E8-5322798D8614}"/>
              </a:ext>
            </a:extLst>
          </p:cNvPr>
          <p:cNvSpPr/>
          <p:nvPr/>
        </p:nvSpPr>
        <p:spPr>
          <a:xfrm>
            <a:off x="3616571" y="5638490"/>
            <a:ext cx="434221" cy="1862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B44872-0B67-48CA-C66F-0E12AA70FC67}"/>
              </a:ext>
            </a:extLst>
          </p:cNvPr>
          <p:cNvSpPr txBox="1"/>
          <p:nvPr/>
        </p:nvSpPr>
        <p:spPr>
          <a:xfrm>
            <a:off x="4077342" y="5523618"/>
            <a:ext cx="1894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 inactive Rate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6DE483-C18D-2F5F-FC42-E5545984F2AE}"/>
              </a:ext>
            </a:extLst>
          </p:cNvPr>
          <p:cNvSpPr txBox="1"/>
          <p:nvPr/>
        </p:nvSpPr>
        <p:spPr>
          <a:xfrm>
            <a:off x="1691017" y="5828942"/>
            <a:ext cx="213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Low Watch Time </a:t>
            </a:r>
            <a:endParaRPr lang="en-IN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71F7EF4-DB41-12FE-51A9-AF91F580ACC1}"/>
              </a:ext>
            </a:extLst>
          </p:cNvPr>
          <p:cNvSpPr/>
          <p:nvPr/>
        </p:nvSpPr>
        <p:spPr>
          <a:xfrm>
            <a:off x="3616571" y="5947230"/>
            <a:ext cx="434221" cy="1602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9DFA2A-8D53-67BB-431F-E62747B4F4EB}"/>
              </a:ext>
            </a:extLst>
          </p:cNvPr>
          <p:cNvSpPr txBox="1"/>
          <p:nvPr/>
        </p:nvSpPr>
        <p:spPr>
          <a:xfrm>
            <a:off x="4077341" y="5824632"/>
            <a:ext cx="1894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High inactive Rate</a:t>
            </a:r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6889E4-1C38-9EA5-5129-EC1BC60CF57A}"/>
              </a:ext>
            </a:extLst>
          </p:cNvPr>
          <p:cNvSpPr txBox="1"/>
          <p:nvPr/>
        </p:nvSpPr>
        <p:spPr>
          <a:xfrm>
            <a:off x="6232842" y="5486398"/>
            <a:ext cx="353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JotStar With High Watch time</a:t>
            </a:r>
            <a:endParaRPr lang="en-IN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5A4817B-B4AF-92EA-E17C-B7CE7D5E7E9F}"/>
              </a:ext>
            </a:extLst>
          </p:cNvPr>
          <p:cNvSpPr/>
          <p:nvPr/>
        </p:nvSpPr>
        <p:spPr>
          <a:xfrm>
            <a:off x="9380505" y="5570172"/>
            <a:ext cx="434221" cy="1862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0CEFE4-6BEE-525C-605F-049A0C26680B}"/>
              </a:ext>
            </a:extLst>
          </p:cNvPr>
          <p:cNvSpPr txBox="1"/>
          <p:nvPr/>
        </p:nvSpPr>
        <p:spPr>
          <a:xfrm>
            <a:off x="9841276" y="5455300"/>
            <a:ext cx="1894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Low inactive Rate</a:t>
            </a:r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525F60-9067-6FBA-FBC9-D93E9422823C}"/>
              </a:ext>
            </a:extLst>
          </p:cNvPr>
          <p:cNvSpPr txBox="1"/>
          <p:nvPr/>
        </p:nvSpPr>
        <p:spPr>
          <a:xfrm>
            <a:off x="7216211" y="5730823"/>
            <a:ext cx="216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Medium Watch Time </a:t>
            </a:r>
            <a:endParaRPr lang="en-IN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923C5ED0-591D-1496-BFBE-05ACD703E425}"/>
              </a:ext>
            </a:extLst>
          </p:cNvPr>
          <p:cNvSpPr/>
          <p:nvPr/>
        </p:nvSpPr>
        <p:spPr>
          <a:xfrm>
            <a:off x="9380506" y="5830882"/>
            <a:ext cx="434221" cy="1602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56B7B3-1D5F-2574-13E1-5FAFA1C933FA}"/>
              </a:ext>
            </a:extLst>
          </p:cNvPr>
          <p:cNvSpPr txBox="1"/>
          <p:nvPr/>
        </p:nvSpPr>
        <p:spPr>
          <a:xfrm>
            <a:off x="9841276" y="5708284"/>
            <a:ext cx="1894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inactive Rate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9F8D51-155D-C361-C09F-DB3FFA7AF3D7}"/>
              </a:ext>
            </a:extLst>
          </p:cNvPr>
          <p:cNvSpPr txBox="1"/>
          <p:nvPr/>
        </p:nvSpPr>
        <p:spPr>
          <a:xfrm>
            <a:off x="7040880" y="6100155"/>
            <a:ext cx="2339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Very Low Watch time</a:t>
            </a:r>
            <a:endParaRPr lang="en-IN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CF3D32B4-835F-A180-6A60-F9AF6091D122}"/>
              </a:ext>
            </a:extLst>
          </p:cNvPr>
          <p:cNvSpPr/>
          <p:nvPr/>
        </p:nvSpPr>
        <p:spPr>
          <a:xfrm>
            <a:off x="9380504" y="6174627"/>
            <a:ext cx="434221" cy="1602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E7495E-B94B-7DB7-2241-CC8B756ECB9C}"/>
              </a:ext>
            </a:extLst>
          </p:cNvPr>
          <p:cNvSpPr txBox="1"/>
          <p:nvPr/>
        </p:nvSpPr>
        <p:spPr>
          <a:xfrm>
            <a:off x="9825652" y="6070102"/>
            <a:ext cx="1894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 inactive Rate</a:t>
            </a:r>
            <a:endParaRPr lang="en-IN" dirty="0"/>
          </a:p>
        </p:txBody>
      </p:sp>
      <p:pic>
        <p:nvPicPr>
          <p:cNvPr id="22" name="Graphic 21" descr="Question mark with solid fill">
            <a:extLst>
              <a:ext uri="{FF2B5EF4-FFF2-40B4-BE49-F238E27FC236}">
                <a16:creationId xmlns:a16="http://schemas.microsoft.com/office/drawing/2014/main" id="{DDFDE381-E040-2E4A-3C26-E68F276D45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00907" y="6027371"/>
            <a:ext cx="417674" cy="3939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68AD6BA-FE07-C88C-D1FD-067BC4BF0794}"/>
              </a:ext>
            </a:extLst>
          </p:cNvPr>
          <p:cNvSpPr txBox="1"/>
          <p:nvPr/>
        </p:nvSpPr>
        <p:spPr>
          <a:xfrm>
            <a:off x="127659" y="115303"/>
            <a:ext cx="128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Similar to previous</a:t>
            </a:r>
            <a:endParaRPr lang="en-IN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861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92AC2E-B360-976D-FDBA-4B5D1EEC8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5" y="731846"/>
            <a:ext cx="5469439" cy="4479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5D6AC5-EC5A-66DC-A077-A684B3C3A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31768"/>
            <a:ext cx="5993212" cy="42921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997B10-F9F9-ED2E-5D8C-A92588F6A3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33" y="63210"/>
            <a:ext cx="916674" cy="8334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899592-D738-D702-0B36-91E2222AA2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205" y="0"/>
            <a:ext cx="940992" cy="73184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02999C-FFCD-75A5-7E35-059317712EE5}"/>
              </a:ext>
            </a:extLst>
          </p:cNvPr>
          <p:cNvCxnSpPr>
            <a:cxnSpLocks/>
          </p:cNvCxnSpPr>
          <p:nvPr/>
        </p:nvCxnSpPr>
        <p:spPr>
          <a:xfrm>
            <a:off x="5977447" y="327599"/>
            <a:ext cx="0" cy="5077651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Arrow: Right 2">
            <a:extLst>
              <a:ext uri="{FF2B5EF4-FFF2-40B4-BE49-F238E27FC236}">
                <a16:creationId xmlns:a16="http://schemas.microsoft.com/office/drawing/2014/main" id="{8E899C18-F8A6-0E8F-7D1F-3B9705D43BE4}"/>
              </a:ext>
            </a:extLst>
          </p:cNvPr>
          <p:cNvSpPr/>
          <p:nvPr/>
        </p:nvSpPr>
        <p:spPr>
          <a:xfrm>
            <a:off x="1636776" y="1179577"/>
            <a:ext cx="548640" cy="210311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C345EDC3-B794-AA62-2F1B-387EFDED948F}"/>
              </a:ext>
            </a:extLst>
          </p:cNvPr>
          <p:cNvSpPr/>
          <p:nvPr/>
        </p:nvSpPr>
        <p:spPr>
          <a:xfrm>
            <a:off x="1152144" y="4059934"/>
            <a:ext cx="749808" cy="265176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Notched Right 9">
            <a:extLst>
              <a:ext uri="{FF2B5EF4-FFF2-40B4-BE49-F238E27FC236}">
                <a16:creationId xmlns:a16="http://schemas.microsoft.com/office/drawing/2014/main" id="{63ED80B4-4E2B-7647-17C3-7065CC8C9CC2}"/>
              </a:ext>
            </a:extLst>
          </p:cNvPr>
          <p:cNvSpPr/>
          <p:nvPr/>
        </p:nvSpPr>
        <p:spPr>
          <a:xfrm>
            <a:off x="7979512" y="3172968"/>
            <a:ext cx="795528" cy="256032"/>
          </a:xfrm>
          <a:prstGeom prst="notched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Notched Right 11">
            <a:extLst>
              <a:ext uri="{FF2B5EF4-FFF2-40B4-BE49-F238E27FC236}">
                <a16:creationId xmlns:a16="http://schemas.microsoft.com/office/drawing/2014/main" id="{0960F079-C095-DEFC-524C-B1E39E189DE3}"/>
              </a:ext>
            </a:extLst>
          </p:cNvPr>
          <p:cNvSpPr/>
          <p:nvPr/>
        </p:nvSpPr>
        <p:spPr>
          <a:xfrm>
            <a:off x="10597896" y="4325110"/>
            <a:ext cx="612648" cy="242316"/>
          </a:xfrm>
          <a:prstGeom prst="notched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Notched Right 12">
            <a:extLst>
              <a:ext uri="{FF2B5EF4-FFF2-40B4-BE49-F238E27FC236}">
                <a16:creationId xmlns:a16="http://schemas.microsoft.com/office/drawing/2014/main" id="{EA21EFAA-7E2A-0078-62D4-80022C5462AA}"/>
              </a:ext>
            </a:extLst>
          </p:cNvPr>
          <p:cNvSpPr/>
          <p:nvPr/>
        </p:nvSpPr>
        <p:spPr>
          <a:xfrm>
            <a:off x="4361688" y="4446268"/>
            <a:ext cx="585216" cy="198884"/>
          </a:xfrm>
          <a:prstGeom prst="notched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FCF999-5C3C-E5E2-E382-ADC5EDDFBF5E}"/>
              </a:ext>
            </a:extLst>
          </p:cNvPr>
          <p:cNvSpPr txBox="1"/>
          <p:nvPr/>
        </p:nvSpPr>
        <p:spPr>
          <a:xfrm>
            <a:off x="1496661" y="5280756"/>
            <a:ext cx="74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Basic</a:t>
            </a:r>
            <a:endParaRPr lang="en-IN" dirty="0"/>
          </a:p>
        </p:txBody>
      </p:sp>
      <p:sp>
        <p:nvSpPr>
          <p:cNvPr id="14" name="Arrow: Notched Right 13">
            <a:extLst>
              <a:ext uri="{FF2B5EF4-FFF2-40B4-BE49-F238E27FC236}">
                <a16:creationId xmlns:a16="http://schemas.microsoft.com/office/drawing/2014/main" id="{DE1391DD-4D9F-D25B-C24B-12286DE7E4FF}"/>
              </a:ext>
            </a:extLst>
          </p:cNvPr>
          <p:cNvSpPr/>
          <p:nvPr/>
        </p:nvSpPr>
        <p:spPr>
          <a:xfrm>
            <a:off x="2264291" y="5338045"/>
            <a:ext cx="565523" cy="256183"/>
          </a:xfrm>
          <a:prstGeom prst="notched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D6E251-BD97-8FC9-B50C-B9F293740C11}"/>
              </a:ext>
            </a:extLst>
          </p:cNvPr>
          <p:cNvSpPr txBox="1"/>
          <p:nvPr/>
        </p:nvSpPr>
        <p:spPr>
          <a:xfrm>
            <a:off x="2896685" y="5276280"/>
            <a:ext cx="2176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+mj-lt"/>
              </a:rPr>
              <a:t>Very high inactivity rates</a:t>
            </a:r>
            <a:endParaRPr lang="en-IN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9E8892-A6C7-3502-B738-218E1F4760A7}"/>
              </a:ext>
            </a:extLst>
          </p:cNvPr>
          <p:cNvSpPr txBox="1"/>
          <p:nvPr/>
        </p:nvSpPr>
        <p:spPr>
          <a:xfrm>
            <a:off x="6304246" y="5367289"/>
            <a:ext cx="74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Free</a:t>
            </a:r>
            <a:endParaRPr lang="en-IN" dirty="0"/>
          </a:p>
        </p:txBody>
      </p:sp>
      <p:sp>
        <p:nvSpPr>
          <p:cNvPr id="17" name="Arrow: Notched Right 16">
            <a:extLst>
              <a:ext uri="{FF2B5EF4-FFF2-40B4-BE49-F238E27FC236}">
                <a16:creationId xmlns:a16="http://schemas.microsoft.com/office/drawing/2014/main" id="{8DAA453D-5816-6547-42A4-99867B320A67}"/>
              </a:ext>
            </a:extLst>
          </p:cNvPr>
          <p:cNvSpPr/>
          <p:nvPr/>
        </p:nvSpPr>
        <p:spPr>
          <a:xfrm>
            <a:off x="6943350" y="5432753"/>
            <a:ext cx="565523" cy="256183"/>
          </a:xfrm>
          <a:prstGeom prst="notched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1F6032-4F98-1671-1C88-7187415048CC}"/>
              </a:ext>
            </a:extLst>
          </p:cNvPr>
          <p:cNvSpPr txBox="1"/>
          <p:nvPr/>
        </p:nvSpPr>
        <p:spPr>
          <a:xfrm>
            <a:off x="7612131" y="5382678"/>
            <a:ext cx="227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+mj-lt"/>
              </a:rPr>
              <a:t>Very high inactivity rates</a:t>
            </a:r>
            <a:endParaRPr lang="en-IN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2821C0-EBCF-F89D-8B3F-97BA2E0F10D0}"/>
              </a:ext>
            </a:extLst>
          </p:cNvPr>
          <p:cNvSpPr txBox="1"/>
          <p:nvPr/>
        </p:nvSpPr>
        <p:spPr>
          <a:xfrm>
            <a:off x="1541461" y="5695049"/>
            <a:ext cx="74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Free</a:t>
            </a:r>
            <a:endParaRPr lang="en-IN" dirty="0"/>
          </a:p>
        </p:txBody>
      </p:sp>
      <p:sp>
        <p:nvSpPr>
          <p:cNvPr id="20" name="Arrow: Notched Right 19">
            <a:extLst>
              <a:ext uri="{FF2B5EF4-FFF2-40B4-BE49-F238E27FC236}">
                <a16:creationId xmlns:a16="http://schemas.microsoft.com/office/drawing/2014/main" id="{E756520B-5A3F-F948-89AA-6087199F9DA5}"/>
              </a:ext>
            </a:extLst>
          </p:cNvPr>
          <p:cNvSpPr/>
          <p:nvPr/>
        </p:nvSpPr>
        <p:spPr>
          <a:xfrm>
            <a:off x="2246468" y="5772150"/>
            <a:ext cx="565523" cy="256183"/>
          </a:xfrm>
          <a:prstGeom prst="notched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231F9D-6928-8322-86DD-FFACB49292C7}"/>
              </a:ext>
            </a:extLst>
          </p:cNvPr>
          <p:cNvSpPr txBox="1"/>
          <p:nvPr/>
        </p:nvSpPr>
        <p:spPr>
          <a:xfrm>
            <a:off x="2896685" y="5660826"/>
            <a:ext cx="2176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+mj-lt"/>
              </a:rPr>
              <a:t>50% inactive with lowest avg watching</a:t>
            </a:r>
            <a:endParaRPr lang="en-IN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69BB9D-0547-D76D-7EAA-0B4E8F5C687A}"/>
              </a:ext>
            </a:extLst>
          </p:cNvPr>
          <p:cNvSpPr txBox="1"/>
          <p:nvPr/>
        </p:nvSpPr>
        <p:spPr>
          <a:xfrm>
            <a:off x="6304245" y="5785687"/>
            <a:ext cx="74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VIP</a:t>
            </a:r>
            <a:endParaRPr lang="en-IN" dirty="0"/>
          </a:p>
        </p:txBody>
      </p:sp>
      <p:sp>
        <p:nvSpPr>
          <p:cNvPr id="23" name="Arrow: Notched Right 22">
            <a:extLst>
              <a:ext uri="{FF2B5EF4-FFF2-40B4-BE49-F238E27FC236}">
                <a16:creationId xmlns:a16="http://schemas.microsoft.com/office/drawing/2014/main" id="{8A6C7A23-6A8C-CD02-6B6D-C1871D8C29C4}"/>
              </a:ext>
            </a:extLst>
          </p:cNvPr>
          <p:cNvSpPr/>
          <p:nvPr/>
        </p:nvSpPr>
        <p:spPr>
          <a:xfrm>
            <a:off x="6943350" y="5821675"/>
            <a:ext cx="565523" cy="256183"/>
          </a:xfrm>
          <a:prstGeom prst="notched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8210ED-AD08-EE46-83D9-71F30A99C69D}"/>
              </a:ext>
            </a:extLst>
          </p:cNvPr>
          <p:cNvSpPr txBox="1"/>
          <p:nvPr/>
        </p:nvSpPr>
        <p:spPr>
          <a:xfrm>
            <a:off x="7612130" y="5736621"/>
            <a:ext cx="2277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+mj-lt"/>
              </a:rPr>
              <a:t>30 % inactivity with high avg watch time.</a:t>
            </a:r>
            <a:endParaRPr lang="en-IN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09C0CF-F681-840A-B938-4D85C5A5232B}"/>
              </a:ext>
            </a:extLst>
          </p:cNvPr>
          <p:cNvSpPr txBox="1"/>
          <p:nvPr/>
        </p:nvSpPr>
        <p:spPr>
          <a:xfrm>
            <a:off x="1252995" y="6318110"/>
            <a:ext cx="112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Premium</a:t>
            </a:r>
            <a:endParaRPr lang="en-IN" dirty="0"/>
          </a:p>
        </p:txBody>
      </p:sp>
      <p:sp>
        <p:nvSpPr>
          <p:cNvPr id="26" name="Arrow: Notched Right 25">
            <a:extLst>
              <a:ext uri="{FF2B5EF4-FFF2-40B4-BE49-F238E27FC236}">
                <a16:creationId xmlns:a16="http://schemas.microsoft.com/office/drawing/2014/main" id="{88B1CA13-89F0-A5CD-23EB-9A36632B6C40}"/>
              </a:ext>
            </a:extLst>
          </p:cNvPr>
          <p:cNvSpPr/>
          <p:nvPr/>
        </p:nvSpPr>
        <p:spPr>
          <a:xfrm>
            <a:off x="2240553" y="6374685"/>
            <a:ext cx="565523" cy="256183"/>
          </a:xfrm>
          <a:prstGeom prst="notched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D150F7-A723-DCBC-42E0-C1BAB34AE715}"/>
              </a:ext>
            </a:extLst>
          </p:cNvPr>
          <p:cNvSpPr txBox="1"/>
          <p:nvPr/>
        </p:nvSpPr>
        <p:spPr>
          <a:xfrm>
            <a:off x="2909166" y="6255266"/>
            <a:ext cx="2176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+mj-lt"/>
              </a:rPr>
              <a:t>Low inactive and high avg watch time</a:t>
            </a:r>
            <a:endParaRPr lang="en-IN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3009DD-DDC7-0DB8-BBDA-00BCA61138C7}"/>
              </a:ext>
            </a:extLst>
          </p:cNvPr>
          <p:cNvSpPr txBox="1"/>
          <p:nvPr/>
        </p:nvSpPr>
        <p:spPr>
          <a:xfrm>
            <a:off x="5955959" y="6326022"/>
            <a:ext cx="112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Premium</a:t>
            </a:r>
            <a:endParaRPr lang="en-IN" dirty="0"/>
          </a:p>
        </p:txBody>
      </p:sp>
      <p:sp>
        <p:nvSpPr>
          <p:cNvPr id="30" name="Arrow: Notched Right 29">
            <a:extLst>
              <a:ext uri="{FF2B5EF4-FFF2-40B4-BE49-F238E27FC236}">
                <a16:creationId xmlns:a16="http://schemas.microsoft.com/office/drawing/2014/main" id="{39E54493-9E73-B5E2-D9D2-FE1772653A3E}"/>
              </a:ext>
            </a:extLst>
          </p:cNvPr>
          <p:cNvSpPr/>
          <p:nvPr/>
        </p:nvSpPr>
        <p:spPr>
          <a:xfrm>
            <a:off x="6893934" y="6382597"/>
            <a:ext cx="565523" cy="256183"/>
          </a:xfrm>
          <a:prstGeom prst="notched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25A17D-3D7B-768B-DB36-E45FF514E9DD}"/>
              </a:ext>
            </a:extLst>
          </p:cNvPr>
          <p:cNvSpPr txBox="1"/>
          <p:nvPr/>
        </p:nvSpPr>
        <p:spPr>
          <a:xfrm>
            <a:off x="7562547" y="6236516"/>
            <a:ext cx="2277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+mj-lt"/>
              </a:rPr>
              <a:t>Low inactive and very high avg watch time</a:t>
            </a:r>
            <a:endParaRPr lang="en-IN" sz="1600" dirty="0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8DE0D571-8ED9-D0BF-58FA-6C0D375A5168}"/>
              </a:ext>
            </a:extLst>
          </p:cNvPr>
          <p:cNvSpPr/>
          <p:nvPr/>
        </p:nvSpPr>
        <p:spPr>
          <a:xfrm rot="11477923">
            <a:off x="7181089" y="1127869"/>
            <a:ext cx="548640" cy="210311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1F65A79-069A-40E1-700F-5C2EBD15B481}"/>
              </a:ext>
            </a:extLst>
          </p:cNvPr>
          <p:cNvSpPr/>
          <p:nvPr/>
        </p:nvSpPr>
        <p:spPr>
          <a:xfrm rot="11477923">
            <a:off x="4941223" y="4815110"/>
            <a:ext cx="548640" cy="21031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EBC71618-2FF9-01D3-2E04-D2AAF8470D7E}"/>
              </a:ext>
            </a:extLst>
          </p:cNvPr>
          <p:cNvSpPr/>
          <p:nvPr/>
        </p:nvSpPr>
        <p:spPr>
          <a:xfrm rot="11477923">
            <a:off x="6766976" y="4878416"/>
            <a:ext cx="548640" cy="21031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4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0" grpId="0" animBg="1"/>
      <p:bldP spid="12" grpId="0" animBg="1"/>
      <p:bldP spid="13" grpId="0" animBg="1"/>
      <p:bldP spid="6" grpId="0"/>
      <p:bldP spid="14" grpId="0" animBg="1"/>
      <p:bldP spid="15" grpId="0"/>
      <p:bldP spid="16" grpId="0"/>
      <p:bldP spid="17" grpId="0" animBg="1"/>
      <p:bldP spid="18" grpId="0"/>
      <p:bldP spid="19" grpId="0"/>
      <p:bldP spid="20" grpId="0" animBg="1"/>
      <p:bldP spid="21" grpId="0"/>
      <p:bldP spid="22" grpId="0"/>
      <p:bldP spid="23" grpId="0" animBg="1"/>
      <p:bldP spid="24" grpId="0"/>
      <p:bldP spid="25" grpId="0"/>
      <p:bldP spid="26" grpId="0" animBg="1"/>
      <p:bldP spid="27" grpId="0"/>
      <p:bldP spid="29" grpId="0"/>
      <p:bldP spid="30" grpId="0" animBg="1"/>
      <p:bldP spid="31" grpId="0"/>
      <p:bldP spid="32" grpId="0" animBg="1"/>
      <p:bldP spid="33" grpId="0" animBg="1"/>
      <p:bldP spid="3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02CB88E-669E-DEE3-6EF0-4AB22145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1588" y="1904238"/>
            <a:ext cx="5765292" cy="1394459"/>
          </a:xfrm>
        </p:spPr>
        <p:txBody>
          <a:bodyPr/>
          <a:lstStyle/>
          <a:p>
            <a:r>
              <a:rPr lang="en-IN" dirty="0"/>
              <a:t>User Downgrade Trends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C055998-43FE-710D-A6D0-4F4F8C380A53}"/>
              </a:ext>
            </a:extLst>
          </p:cNvPr>
          <p:cNvSpPr/>
          <p:nvPr/>
        </p:nvSpPr>
        <p:spPr>
          <a:xfrm>
            <a:off x="1682496" y="2148840"/>
            <a:ext cx="1609344" cy="90525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198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D4EA953-9AE9-E924-72C5-D0A84F452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805" y="146304"/>
            <a:ext cx="916674" cy="8334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42139D-8ECC-6C46-F87C-7B1B31100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725" y="146304"/>
            <a:ext cx="940992" cy="7318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71AA9E-7F1A-4487-DC62-0416CD2D1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1446" y="1140164"/>
            <a:ext cx="3882798" cy="26463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C16390-23EB-26AF-0C21-288A2082CB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56" y="1140164"/>
            <a:ext cx="3729931" cy="26463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AF234B-2A84-9654-31AA-1E112C026242}"/>
              </a:ext>
            </a:extLst>
          </p:cNvPr>
          <p:cNvSpPr txBox="1"/>
          <p:nvPr/>
        </p:nvSpPr>
        <p:spPr>
          <a:xfrm>
            <a:off x="4476103" y="563033"/>
            <a:ext cx="3243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ptos Narrow" panose="020B0004020202020204" pitchFamily="34" charset="0"/>
              </a:rPr>
              <a:t>LioCinema</a:t>
            </a:r>
            <a:r>
              <a:rPr lang="en-US" sz="2000" dirty="0">
                <a:latin typeface="Aptos Narrow" panose="020B0004020202020204" pitchFamily="34" charset="0"/>
              </a:rPr>
              <a:t> = </a:t>
            </a:r>
            <a:r>
              <a:rPr lang="en-US" sz="2800" dirty="0">
                <a:latin typeface="Aptos Narrow" panose="020B0004020202020204" pitchFamily="34" charset="0"/>
              </a:rPr>
              <a:t>2</a:t>
            </a:r>
            <a:r>
              <a:rPr lang="en-US" sz="2000" dirty="0">
                <a:latin typeface="Aptos Narrow" panose="020B0004020202020204" pitchFamily="34" charset="0"/>
              </a:rPr>
              <a:t> </a:t>
            </a:r>
            <a:r>
              <a:rPr lang="en-IN" sz="2400" b="0" i="0" dirty="0">
                <a:solidFill>
                  <a:srgbClr val="222222"/>
                </a:solidFill>
                <a:effectLst/>
                <a:latin typeface="Aptos Narrow" panose="020B0004020202020204" pitchFamily="34" charset="0"/>
              </a:rPr>
              <a:t>×</a:t>
            </a:r>
            <a:r>
              <a:rPr lang="en-IN" sz="2000" b="0" i="0" dirty="0">
                <a:solidFill>
                  <a:srgbClr val="222222"/>
                </a:solidFill>
                <a:effectLst/>
                <a:latin typeface="Aptos Narrow" panose="020B0004020202020204" pitchFamily="34" charset="0"/>
              </a:rPr>
              <a:t> </a:t>
            </a:r>
            <a:r>
              <a:rPr lang="en-US" sz="2800" dirty="0">
                <a:latin typeface="Aptos Narrow" panose="020B0004020202020204" pitchFamily="34" charset="0"/>
              </a:rPr>
              <a:t>JotStar</a:t>
            </a:r>
            <a:endParaRPr lang="en-IN" sz="2000" dirty="0">
              <a:latin typeface="Aptos Narrow" panose="020B0004020202020204" pitchFamily="34" charset="0"/>
            </a:endParaRPr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98D9B4F3-EC4C-6FD4-5888-4CAE5AD4A944}"/>
              </a:ext>
            </a:extLst>
          </p:cNvPr>
          <p:cNvSpPr/>
          <p:nvPr/>
        </p:nvSpPr>
        <p:spPr>
          <a:xfrm rot="13904916">
            <a:off x="3592905" y="756033"/>
            <a:ext cx="232700" cy="768261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1352A8F1-4424-2A62-2D09-19DE9BCA2E76}"/>
              </a:ext>
            </a:extLst>
          </p:cNvPr>
          <p:cNvSpPr/>
          <p:nvPr/>
        </p:nvSpPr>
        <p:spPr>
          <a:xfrm rot="13904916">
            <a:off x="10549776" y="756032"/>
            <a:ext cx="232700" cy="768261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A019849F-B6E4-5330-2954-84307A750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579" y="4323479"/>
            <a:ext cx="5160981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49.42% Basic to Free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 (suggesting that many users are unwilling to continue paying).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 Narrow" panose="020B00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35.66% Premium to Free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 (indicating dissatisfaction with premium benefits).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 Narrow" panose="020B00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14.91% Premium to Basic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 (some cost-conscious users still willing to pay but at a lower tier). 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C4D44F8E-021A-CD37-9EC3-1DA71087D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4600" y="4165233"/>
            <a:ext cx="5574471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b="1" dirty="0"/>
              <a:t>78.37% VIP to Free</a:t>
            </a:r>
            <a:r>
              <a:rPr lang="en-US" dirty="0"/>
              <a:t> (suggests that VIP perks might not justify the cost for many).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 Narrow" panose="020B00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b="1" dirty="0"/>
              <a:t>13.42% Premium to VIP</a:t>
            </a:r>
            <a:r>
              <a:rPr lang="en-US" dirty="0"/>
              <a:t> (indicating a cost-conscious downgrade while still staying within paid plans).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 Narrow" panose="020B00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b="1" dirty="0"/>
              <a:t>8.21% Premium to Free</a:t>
            </a:r>
            <a:r>
              <a:rPr lang="en-US" dirty="0"/>
              <a:t>, which is significantly lower than LioCinema’s </a:t>
            </a:r>
            <a:r>
              <a:rPr lang="en-US" b="1" dirty="0"/>
              <a:t>35.66%</a:t>
            </a:r>
            <a:r>
              <a:rPr lang="en-US" dirty="0"/>
              <a:t> downgrade from Premium to Free.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 Narrow" panose="020B0004020202020204" pitchFamily="34" charset="0"/>
            </a:endParaRP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19EFB217-6B30-03B1-24D2-6799985710D8}"/>
              </a:ext>
            </a:extLst>
          </p:cNvPr>
          <p:cNvSpPr/>
          <p:nvPr/>
        </p:nvSpPr>
        <p:spPr>
          <a:xfrm>
            <a:off x="4329799" y="2330574"/>
            <a:ext cx="928001" cy="201168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C397E44F-CDBC-0AD9-AD92-BE84BD0D9EC3}"/>
              </a:ext>
            </a:extLst>
          </p:cNvPr>
          <p:cNvSpPr/>
          <p:nvPr/>
        </p:nvSpPr>
        <p:spPr>
          <a:xfrm>
            <a:off x="3868141" y="2811519"/>
            <a:ext cx="928001" cy="201168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EA27120B-5F58-D680-8B3C-9FCB1C56B007}"/>
              </a:ext>
            </a:extLst>
          </p:cNvPr>
          <p:cNvSpPr/>
          <p:nvPr/>
        </p:nvSpPr>
        <p:spPr>
          <a:xfrm>
            <a:off x="3043069" y="3252539"/>
            <a:ext cx="928001" cy="201168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4D6A93E6-B23E-DD35-0637-500DB4627869}"/>
              </a:ext>
            </a:extLst>
          </p:cNvPr>
          <p:cNvSpPr/>
          <p:nvPr/>
        </p:nvSpPr>
        <p:spPr>
          <a:xfrm>
            <a:off x="11459071" y="2431158"/>
            <a:ext cx="928001" cy="201168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E3A4AD2B-6B45-641E-A77E-1D5BB38388B6}"/>
              </a:ext>
            </a:extLst>
          </p:cNvPr>
          <p:cNvSpPr/>
          <p:nvPr/>
        </p:nvSpPr>
        <p:spPr>
          <a:xfrm>
            <a:off x="9738125" y="2811519"/>
            <a:ext cx="928001" cy="201168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9F46345B-5160-D113-685D-DA9B85058D5D}"/>
              </a:ext>
            </a:extLst>
          </p:cNvPr>
          <p:cNvSpPr/>
          <p:nvPr/>
        </p:nvSpPr>
        <p:spPr>
          <a:xfrm>
            <a:off x="9410381" y="3328416"/>
            <a:ext cx="928001" cy="201168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989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5" grpId="0" animBg="1"/>
      <p:bldP spid="8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44FBB16-DEF9-7E26-4F42-DF2B03620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3300" y="1559528"/>
            <a:ext cx="4183380" cy="2290096"/>
          </a:xfrm>
        </p:spPr>
        <p:txBody>
          <a:bodyPr/>
          <a:lstStyle/>
          <a:p>
            <a:r>
              <a:rPr lang="en-IN" dirty="0"/>
              <a:t>User Upgraded</a:t>
            </a:r>
            <a:br>
              <a:rPr lang="en-IN" dirty="0"/>
            </a:br>
            <a:r>
              <a:rPr lang="en-IN" dirty="0"/>
              <a:t>Trends 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8DF13FF-017E-CEC4-DB00-413AE5CA4373}"/>
              </a:ext>
            </a:extLst>
          </p:cNvPr>
          <p:cNvSpPr/>
          <p:nvPr/>
        </p:nvSpPr>
        <p:spPr>
          <a:xfrm>
            <a:off x="1682496" y="2148840"/>
            <a:ext cx="1609344" cy="90525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411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2CF7D1-6373-5EE1-0478-2C277604E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16" y="1002395"/>
            <a:ext cx="4173486" cy="28921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A74120-7E33-88BA-DDAF-B21B71A6B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540" y="1005218"/>
            <a:ext cx="4246705" cy="2892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CD49CE-EBD0-DD13-B919-0B17DC4D3D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232" y="86353"/>
            <a:ext cx="1051439" cy="955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10D535-22E2-F2F7-5CFA-71419AE42F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992" y="-20115"/>
            <a:ext cx="1145395" cy="8908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2561E0-8EC0-B20B-7ADE-AA60847ADF11}"/>
              </a:ext>
            </a:extLst>
          </p:cNvPr>
          <p:cNvSpPr txBox="1"/>
          <p:nvPr/>
        </p:nvSpPr>
        <p:spPr>
          <a:xfrm>
            <a:off x="425416" y="4277882"/>
            <a:ext cx="5060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Most Common Upgrade:</a:t>
            </a:r>
            <a:r>
              <a:rPr lang="en-US" dirty="0"/>
              <a:t> Free → Basic (50.01%)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4CC0D51D-1553-938C-C00F-E33146EB4EB0}"/>
              </a:ext>
            </a:extLst>
          </p:cNvPr>
          <p:cNvSpPr/>
          <p:nvPr/>
        </p:nvSpPr>
        <p:spPr>
          <a:xfrm>
            <a:off x="4069011" y="2378446"/>
            <a:ext cx="1071903" cy="175512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A8CAF5-BBCC-4295-38BB-868DB5C7A49F}"/>
              </a:ext>
            </a:extLst>
          </p:cNvPr>
          <p:cNvSpPr txBox="1"/>
          <p:nvPr/>
        </p:nvSpPr>
        <p:spPr>
          <a:xfrm>
            <a:off x="425416" y="4932275"/>
            <a:ext cx="4668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LioCinema users are more </a:t>
            </a:r>
            <a:r>
              <a:rPr lang="en-US" dirty="0">
                <a:solidFill>
                  <a:srgbClr val="FF0000"/>
                </a:solidFill>
              </a:rPr>
              <a:t>likely to upgrade from Free to Basic first</a:t>
            </a:r>
            <a:r>
              <a:rPr lang="en-US" dirty="0"/>
              <a:t> rather than jumping directly to Premium.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752D05-A57F-2286-2047-71FC4AF8E89A}"/>
              </a:ext>
            </a:extLst>
          </p:cNvPr>
          <p:cNvSpPr txBox="1"/>
          <p:nvPr/>
        </p:nvSpPr>
        <p:spPr>
          <a:xfrm>
            <a:off x="5891523" y="4178217"/>
            <a:ext cx="5069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Most Common Upgrade:</a:t>
            </a:r>
            <a:r>
              <a:rPr lang="en-US" dirty="0"/>
              <a:t> VIP → Premium (64.68%)</a:t>
            </a:r>
            <a:endParaRPr lang="en-IN" dirty="0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59C124FE-45F1-1D4F-AA7E-48169C78BDAC}"/>
              </a:ext>
            </a:extLst>
          </p:cNvPr>
          <p:cNvSpPr/>
          <p:nvPr/>
        </p:nvSpPr>
        <p:spPr>
          <a:xfrm>
            <a:off x="10510808" y="2436092"/>
            <a:ext cx="990600" cy="160919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5BDCCE-0DE4-6020-D49B-50B7E342167A}"/>
              </a:ext>
            </a:extLst>
          </p:cNvPr>
          <p:cNvSpPr txBox="1"/>
          <p:nvPr/>
        </p:nvSpPr>
        <p:spPr>
          <a:xfrm>
            <a:off x="5891523" y="4728079"/>
            <a:ext cx="4313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JotStar users have a strong preference for </a:t>
            </a:r>
            <a:r>
              <a:rPr lang="en-US" dirty="0">
                <a:solidFill>
                  <a:srgbClr val="FF0000"/>
                </a:solidFill>
              </a:rPr>
              <a:t>upgrading from VIP to Premium</a:t>
            </a:r>
            <a:r>
              <a:rPr lang="en-US" dirty="0"/>
              <a:t>, suggesting a well-performing intermediate VIP plan that encourages further upgrades.</a:t>
            </a:r>
          </a:p>
        </p:txBody>
      </p:sp>
      <p:sp>
        <p:nvSpPr>
          <p:cNvPr id="2" name="Arrow: Left 1">
            <a:extLst>
              <a:ext uri="{FF2B5EF4-FFF2-40B4-BE49-F238E27FC236}">
                <a16:creationId xmlns:a16="http://schemas.microsoft.com/office/drawing/2014/main" id="{E73C21E9-26FE-5E0C-4416-4C0C2E364556}"/>
              </a:ext>
            </a:extLst>
          </p:cNvPr>
          <p:cNvSpPr/>
          <p:nvPr/>
        </p:nvSpPr>
        <p:spPr>
          <a:xfrm rot="20424029">
            <a:off x="3385327" y="976485"/>
            <a:ext cx="1337432" cy="122071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4BEFBA83-4249-0B91-34C3-29A0912138BC}"/>
              </a:ext>
            </a:extLst>
          </p:cNvPr>
          <p:cNvSpPr/>
          <p:nvPr/>
        </p:nvSpPr>
        <p:spPr>
          <a:xfrm rot="19710449">
            <a:off x="9837252" y="901383"/>
            <a:ext cx="1074539" cy="142291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682089-A236-11A6-BFA2-1BDAD2586287}"/>
              </a:ext>
            </a:extLst>
          </p:cNvPr>
          <p:cNvSpPr txBox="1"/>
          <p:nvPr/>
        </p:nvSpPr>
        <p:spPr>
          <a:xfrm>
            <a:off x="4911829" y="383752"/>
            <a:ext cx="2770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ptos Narrow" panose="020B0004020202020204" pitchFamily="34" charset="0"/>
              </a:rPr>
              <a:t>JotStar </a:t>
            </a:r>
            <a:r>
              <a:rPr lang="en-US" sz="2000" dirty="0">
                <a:latin typeface="Aptos Narrow" panose="020B0004020202020204" pitchFamily="34" charset="0"/>
              </a:rPr>
              <a:t>= </a:t>
            </a:r>
            <a:r>
              <a:rPr lang="en-US" sz="2800" dirty="0">
                <a:latin typeface="Aptos Narrow" panose="020B0004020202020204" pitchFamily="34" charset="0"/>
              </a:rPr>
              <a:t>5</a:t>
            </a:r>
            <a:r>
              <a:rPr lang="en-US" sz="2000" dirty="0">
                <a:latin typeface="Aptos Narrow" panose="020B0004020202020204" pitchFamily="34" charset="0"/>
              </a:rPr>
              <a:t> </a:t>
            </a:r>
            <a:r>
              <a:rPr lang="en-IN" sz="2400" b="0" i="0" dirty="0">
                <a:solidFill>
                  <a:srgbClr val="222222"/>
                </a:solidFill>
                <a:effectLst/>
                <a:latin typeface="Aptos Narrow" panose="020B0004020202020204" pitchFamily="34" charset="0"/>
              </a:rPr>
              <a:t>×</a:t>
            </a:r>
            <a:r>
              <a:rPr lang="en-US" sz="2000" dirty="0">
                <a:latin typeface="Aptos Narrow" panose="020B0004020202020204" pitchFamily="34" charset="0"/>
              </a:rPr>
              <a:t> LioCinema</a:t>
            </a:r>
            <a:endParaRPr lang="en-IN" sz="2000" dirty="0"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35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3" grpId="0"/>
      <p:bldP spid="14" grpId="0" animBg="1"/>
      <p:bldP spid="15" grpId="0"/>
      <p:bldP spid="2" grpId="0" animBg="1"/>
      <p:bldP spid="3" grpId="0" animBg="1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84B9D60-DC7D-CAD1-086F-439874782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9916" y="1874520"/>
            <a:ext cx="4081272" cy="2084831"/>
          </a:xfrm>
        </p:spPr>
        <p:txBody>
          <a:bodyPr/>
          <a:lstStyle/>
          <a:p>
            <a:r>
              <a:rPr lang="en-IN" dirty="0"/>
              <a:t>Paid Users </a:t>
            </a:r>
            <a:br>
              <a:rPr lang="en-IN" dirty="0"/>
            </a:br>
            <a:r>
              <a:rPr lang="en-IN" dirty="0"/>
              <a:t>Distribution</a:t>
            </a:r>
            <a:br>
              <a:rPr lang="en-IN" dirty="0"/>
            </a:br>
            <a:r>
              <a:rPr lang="en-IN" dirty="0"/>
              <a:t>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709A4F8-E36F-4C85-F3FC-88428260C70B}"/>
              </a:ext>
            </a:extLst>
          </p:cNvPr>
          <p:cNvSpPr/>
          <p:nvPr/>
        </p:nvSpPr>
        <p:spPr>
          <a:xfrm>
            <a:off x="1682496" y="2148840"/>
            <a:ext cx="1609344" cy="90525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6787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564E02-E478-6A50-B90A-6FC3AC289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505" y="34642"/>
            <a:ext cx="1182596" cy="10752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F771A7-5B62-B7C4-B18C-D9961FFEB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2" y="0"/>
            <a:ext cx="1182597" cy="9197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344C65-932E-874F-ECF2-617EEFF1C3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931" y="1189561"/>
            <a:ext cx="4315427" cy="19147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52FADB-06F0-E4D6-506A-4E835BDEE6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23" y="1189561"/>
            <a:ext cx="3859810" cy="18104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662DCCC-647A-3DDC-1070-69B04BCFDD26}"/>
              </a:ext>
            </a:extLst>
          </p:cNvPr>
          <p:cNvSpPr txBox="1"/>
          <p:nvPr/>
        </p:nvSpPr>
        <p:spPr>
          <a:xfrm>
            <a:off x="576283" y="3251834"/>
            <a:ext cx="150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Basic Plan </a:t>
            </a:r>
            <a:endParaRPr lang="en-IN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EF760A0-8A69-CAB8-C0A1-4289B317B249}"/>
              </a:ext>
            </a:extLst>
          </p:cNvPr>
          <p:cNvSpPr/>
          <p:nvPr/>
        </p:nvSpPr>
        <p:spPr>
          <a:xfrm>
            <a:off x="2080133" y="3342345"/>
            <a:ext cx="883879" cy="1883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01687E-6989-6555-CECF-5FDCE74F0B5C}"/>
              </a:ext>
            </a:extLst>
          </p:cNvPr>
          <p:cNvSpPr txBox="1"/>
          <p:nvPr/>
        </p:nvSpPr>
        <p:spPr>
          <a:xfrm>
            <a:off x="3054096" y="3244334"/>
            <a:ext cx="240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mid-tier (Tier 2) cities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4D52C0-625F-3937-CCFF-9807C21B8824}"/>
              </a:ext>
            </a:extLst>
          </p:cNvPr>
          <p:cNvSpPr txBox="1"/>
          <p:nvPr/>
        </p:nvSpPr>
        <p:spPr>
          <a:xfrm>
            <a:off x="2098448" y="3530654"/>
            <a:ext cx="1039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Strong </a:t>
            </a:r>
            <a:endParaRPr lang="en-IN" dirty="0"/>
          </a:p>
          <a:p>
            <a:r>
              <a:rPr lang="en-IN" dirty="0"/>
              <a:t>Appeal </a:t>
            </a:r>
            <a:endParaRPr lang="en-US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A7CBA5CD-1DAB-DA89-AE74-2933933A990A}"/>
              </a:ext>
            </a:extLst>
          </p:cNvPr>
          <p:cNvSpPr/>
          <p:nvPr/>
        </p:nvSpPr>
        <p:spPr>
          <a:xfrm>
            <a:off x="53192" y="2242017"/>
            <a:ext cx="883879" cy="1883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ECFCD3-555D-A03F-1ABA-B3942E90205C}"/>
              </a:ext>
            </a:extLst>
          </p:cNvPr>
          <p:cNvSpPr txBox="1"/>
          <p:nvPr/>
        </p:nvSpPr>
        <p:spPr>
          <a:xfrm>
            <a:off x="81567" y="4453550"/>
            <a:ext cx="150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Premium</a:t>
            </a:r>
            <a:endParaRPr lang="en-IN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7216E675-58DF-8FDD-9D4E-8A650380C516}"/>
              </a:ext>
            </a:extLst>
          </p:cNvPr>
          <p:cNvSpPr/>
          <p:nvPr/>
        </p:nvSpPr>
        <p:spPr>
          <a:xfrm>
            <a:off x="1585417" y="4544061"/>
            <a:ext cx="883879" cy="1883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861131-E4E8-A62A-4235-ADEB9069A05F}"/>
              </a:ext>
            </a:extLst>
          </p:cNvPr>
          <p:cNvSpPr txBox="1"/>
          <p:nvPr/>
        </p:nvSpPr>
        <p:spPr>
          <a:xfrm>
            <a:off x="2559380" y="4446050"/>
            <a:ext cx="2494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Urban-tier (Tier 1) cities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1EB56A-651B-AA92-1454-2D5B2C1397C7}"/>
              </a:ext>
            </a:extLst>
          </p:cNvPr>
          <p:cNvSpPr txBox="1"/>
          <p:nvPr/>
        </p:nvSpPr>
        <p:spPr>
          <a:xfrm>
            <a:off x="1603732" y="4732370"/>
            <a:ext cx="1039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Strong </a:t>
            </a:r>
            <a:endParaRPr lang="en-IN" dirty="0"/>
          </a:p>
          <a:p>
            <a:r>
              <a:rPr lang="en-IN" dirty="0"/>
              <a:t>Appeal </a:t>
            </a:r>
            <a:endParaRPr lang="en-US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B3399DA-AE31-9F41-20A7-43F2E4DC2648}"/>
              </a:ext>
            </a:extLst>
          </p:cNvPr>
          <p:cNvSpPr/>
          <p:nvPr/>
        </p:nvSpPr>
        <p:spPr>
          <a:xfrm>
            <a:off x="84344" y="1833635"/>
            <a:ext cx="883879" cy="1883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03463D83-1501-AB5E-C8D4-28027351845C}"/>
              </a:ext>
            </a:extLst>
          </p:cNvPr>
          <p:cNvSpPr/>
          <p:nvPr/>
        </p:nvSpPr>
        <p:spPr>
          <a:xfrm>
            <a:off x="3988607" y="4952417"/>
            <a:ext cx="192024" cy="40859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C45860-3E38-CB69-96E3-68EB41EC06A8}"/>
              </a:ext>
            </a:extLst>
          </p:cNvPr>
          <p:cNvSpPr txBox="1"/>
          <p:nvPr/>
        </p:nvSpPr>
        <p:spPr>
          <a:xfrm>
            <a:off x="3627697" y="5378700"/>
            <a:ext cx="1325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less popular in lower-tier cities, possibly due to cost sensitivity.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87A1AA-C49C-C0C1-DC42-6BD502B51805}"/>
              </a:ext>
            </a:extLst>
          </p:cNvPr>
          <p:cNvSpPr txBox="1"/>
          <p:nvPr/>
        </p:nvSpPr>
        <p:spPr>
          <a:xfrm>
            <a:off x="6189291" y="3271746"/>
            <a:ext cx="150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Premium</a:t>
            </a:r>
            <a:endParaRPr lang="en-IN" dirty="0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DAEAD2FF-DB93-35FD-FFC5-F54CE22D5272}"/>
              </a:ext>
            </a:extLst>
          </p:cNvPr>
          <p:cNvSpPr/>
          <p:nvPr/>
        </p:nvSpPr>
        <p:spPr>
          <a:xfrm>
            <a:off x="7693141" y="3362257"/>
            <a:ext cx="883879" cy="1883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F0F092-DDE1-6CB4-046C-90E132799A05}"/>
              </a:ext>
            </a:extLst>
          </p:cNvPr>
          <p:cNvSpPr txBox="1"/>
          <p:nvPr/>
        </p:nvSpPr>
        <p:spPr>
          <a:xfrm>
            <a:off x="8667104" y="3264246"/>
            <a:ext cx="2494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Urban-tier (Tier 1) cities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7DE287-502E-5E3D-A466-0A61DEA0E4C3}"/>
              </a:ext>
            </a:extLst>
          </p:cNvPr>
          <p:cNvSpPr txBox="1"/>
          <p:nvPr/>
        </p:nvSpPr>
        <p:spPr>
          <a:xfrm>
            <a:off x="7711456" y="3550566"/>
            <a:ext cx="1039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Strong </a:t>
            </a:r>
            <a:endParaRPr lang="en-IN" dirty="0"/>
          </a:p>
          <a:p>
            <a:r>
              <a:rPr lang="en-IN" dirty="0"/>
              <a:t>Appeal </a:t>
            </a:r>
            <a:endParaRPr lang="en-US" dirty="0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B054F412-D84F-06F3-11C5-479BB05618AC}"/>
              </a:ext>
            </a:extLst>
          </p:cNvPr>
          <p:cNvSpPr/>
          <p:nvPr/>
        </p:nvSpPr>
        <p:spPr>
          <a:xfrm>
            <a:off x="5560192" y="1934315"/>
            <a:ext cx="883879" cy="1883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E92D0E8B-9B5E-D270-5F93-B38A0C939D58}"/>
              </a:ext>
            </a:extLst>
          </p:cNvPr>
          <p:cNvSpPr/>
          <p:nvPr/>
        </p:nvSpPr>
        <p:spPr>
          <a:xfrm>
            <a:off x="10029560" y="3710941"/>
            <a:ext cx="192024" cy="40859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92DCA1-27E5-3CD4-06AD-38450925BA70}"/>
              </a:ext>
            </a:extLst>
          </p:cNvPr>
          <p:cNvSpPr txBox="1"/>
          <p:nvPr/>
        </p:nvSpPr>
        <p:spPr>
          <a:xfrm>
            <a:off x="9677040" y="4158555"/>
            <a:ext cx="2142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JotStar's Premium plan is mostly attracting users from major urban centers.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55A1A79-CC50-4EB5-8DD6-60FCD66F191B}"/>
              </a:ext>
            </a:extLst>
          </p:cNvPr>
          <p:cNvSpPr txBox="1"/>
          <p:nvPr/>
        </p:nvSpPr>
        <p:spPr>
          <a:xfrm>
            <a:off x="5671893" y="4843908"/>
            <a:ext cx="150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VIP</a:t>
            </a:r>
            <a:endParaRPr lang="en-IN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05AE30DA-9094-A742-36F8-A18C8C304B2D}"/>
              </a:ext>
            </a:extLst>
          </p:cNvPr>
          <p:cNvSpPr/>
          <p:nvPr/>
        </p:nvSpPr>
        <p:spPr>
          <a:xfrm>
            <a:off x="6809983" y="4941919"/>
            <a:ext cx="883879" cy="1883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5E8CB33-9CAD-3B20-7195-EAFF37E82F61}"/>
              </a:ext>
            </a:extLst>
          </p:cNvPr>
          <p:cNvSpPr txBox="1"/>
          <p:nvPr/>
        </p:nvSpPr>
        <p:spPr>
          <a:xfrm>
            <a:off x="7783946" y="4843908"/>
            <a:ext cx="2494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Urban-tier (Tier 1) cities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0D1391B-8EBB-69C8-7FA3-99A9D9499409}"/>
              </a:ext>
            </a:extLst>
          </p:cNvPr>
          <p:cNvSpPr txBox="1"/>
          <p:nvPr/>
        </p:nvSpPr>
        <p:spPr>
          <a:xfrm>
            <a:off x="6828298" y="5130228"/>
            <a:ext cx="1039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Strong </a:t>
            </a:r>
            <a:endParaRPr lang="en-IN" dirty="0"/>
          </a:p>
          <a:p>
            <a:r>
              <a:rPr lang="en-IN" dirty="0"/>
              <a:t>Appeal </a:t>
            </a:r>
            <a:endParaRPr lang="en-US" dirty="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FB3D09B6-0226-58D9-33B1-D3A537D904C4}"/>
              </a:ext>
            </a:extLst>
          </p:cNvPr>
          <p:cNvSpPr/>
          <p:nvPr/>
        </p:nvSpPr>
        <p:spPr>
          <a:xfrm rot="9044426">
            <a:off x="10115206" y="1535487"/>
            <a:ext cx="883879" cy="18830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2CCF26-EDD2-164E-DE2D-5D3B14C96329}"/>
              </a:ext>
            </a:extLst>
          </p:cNvPr>
          <p:cNvSpPr txBox="1"/>
          <p:nvPr/>
        </p:nvSpPr>
        <p:spPr>
          <a:xfrm>
            <a:off x="7933586" y="5174898"/>
            <a:ext cx="30354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But</a:t>
            </a:r>
            <a:r>
              <a:rPr lang="en-US" sz="1200" dirty="0"/>
              <a:t> showing more 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significant presence </a:t>
            </a:r>
            <a:r>
              <a:rPr lang="en-US" sz="1200" dirty="0"/>
              <a:t>in 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Tier 2 and Tier 3  </a:t>
            </a:r>
            <a:r>
              <a:rPr lang="en-US" sz="1200" dirty="0"/>
              <a:t>compared to premium plan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9009AED9-A2A9-A0A5-59ED-55D07E7C4F38}"/>
              </a:ext>
            </a:extLst>
          </p:cNvPr>
          <p:cNvSpPr/>
          <p:nvPr/>
        </p:nvSpPr>
        <p:spPr>
          <a:xfrm rot="9044426">
            <a:off x="10634753" y="2060464"/>
            <a:ext cx="883879" cy="18830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A21695E0-E9F2-6F33-BC77-35E869D8C888}"/>
              </a:ext>
            </a:extLst>
          </p:cNvPr>
          <p:cNvSpPr/>
          <p:nvPr/>
        </p:nvSpPr>
        <p:spPr>
          <a:xfrm rot="9044426">
            <a:off x="10647206" y="2509194"/>
            <a:ext cx="883879" cy="18830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Arrow: Down 49">
            <a:extLst>
              <a:ext uri="{FF2B5EF4-FFF2-40B4-BE49-F238E27FC236}">
                <a16:creationId xmlns:a16="http://schemas.microsoft.com/office/drawing/2014/main" id="{31D2F21C-6D81-FA9C-B8CF-B909F38E1D9B}"/>
              </a:ext>
            </a:extLst>
          </p:cNvPr>
          <p:cNvSpPr/>
          <p:nvPr/>
        </p:nvSpPr>
        <p:spPr>
          <a:xfrm>
            <a:off x="8853516" y="5728896"/>
            <a:ext cx="177908" cy="36287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3E48701-FF4C-BB15-8B3D-59D49CD641A8}"/>
              </a:ext>
            </a:extLst>
          </p:cNvPr>
          <p:cNvSpPr txBox="1"/>
          <p:nvPr/>
        </p:nvSpPr>
        <p:spPr>
          <a:xfrm>
            <a:off x="7820707" y="6172790"/>
            <a:ext cx="3035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VIP plan might include features or pricing that attract a wider geographic audience.</a:t>
            </a:r>
          </a:p>
        </p:txBody>
      </p:sp>
    </p:spTree>
    <p:extLst>
      <p:ext uri="{BB962C8B-B14F-4D97-AF65-F5344CB8AC3E}">
        <p14:creationId xmlns:p14="http://schemas.microsoft.com/office/powerpoint/2010/main" val="1146540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/>
      <p:bldP spid="21" grpId="0"/>
      <p:bldP spid="22" grpId="0" animBg="1"/>
      <p:bldP spid="22" grpId="1" animBg="1"/>
      <p:bldP spid="26" grpId="0"/>
      <p:bldP spid="27" grpId="0" animBg="1"/>
      <p:bldP spid="28" grpId="0"/>
      <p:bldP spid="29" grpId="0"/>
      <p:bldP spid="30" grpId="0" animBg="1"/>
      <p:bldP spid="30" grpId="1" animBg="1"/>
      <p:bldP spid="32" grpId="0" animBg="1"/>
      <p:bldP spid="33" grpId="0"/>
      <p:bldP spid="34" grpId="0"/>
      <p:bldP spid="35" grpId="0" animBg="1"/>
      <p:bldP spid="36" grpId="0"/>
      <p:bldP spid="37" grpId="0"/>
      <p:bldP spid="38" grpId="0" animBg="1"/>
      <p:bldP spid="38" grpId="1" animBg="1"/>
      <p:bldP spid="39" grpId="0" animBg="1"/>
      <p:bldP spid="40" grpId="0"/>
      <p:bldP spid="41" grpId="0"/>
      <p:bldP spid="42" grpId="0" animBg="1"/>
      <p:bldP spid="43" grpId="0"/>
      <p:bldP spid="44" grpId="0"/>
      <p:bldP spid="45" grpId="0" animBg="1"/>
      <p:bldP spid="45" grpId="1" animBg="1"/>
      <p:bldP spid="47" grpId="0"/>
      <p:bldP spid="48" grpId="0" animBg="1"/>
      <p:bldP spid="48" grpId="1" animBg="1"/>
      <p:bldP spid="49" grpId="0" animBg="1"/>
      <p:bldP spid="49" grpId="1" animBg="1"/>
      <p:bldP spid="50" grpId="0" animBg="1"/>
      <p:bldP spid="5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F103B3-C64B-E41C-F952-1DD850584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2735" y="1627448"/>
            <a:ext cx="4081272" cy="2083880"/>
          </a:xfrm>
        </p:spPr>
        <p:txBody>
          <a:bodyPr/>
          <a:lstStyle/>
          <a:p>
            <a:r>
              <a:rPr lang="en-IN" dirty="0"/>
              <a:t>Revenue</a:t>
            </a:r>
            <a:br>
              <a:rPr lang="en-IN" dirty="0"/>
            </a:br>
            <a:r>
              <a:rPr lang="en-IN" dirty="0"/>
              <a:t>Trends 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CE38A8A-A145-D81B-792A-81DDB8677231}"/>
              </a:ext>
            </a:extLst>
          </p:cNvPr>
          <p:cNvSpPr/>
          <p:nvPr/>
        </p:nvSpPr>
        <p:spPr>
          <a:xfrm>
            <a:off x="2532242" y="2216760"/>
            <a:ext cx="1609344" cy="90525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873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5EEBA2B-1C87-EA57-C45E-9258490984D0}"/>
              </a:ext>
            </a:extLst>
          </p:cNvPr>
          <p:cNvSpPr txBox="1">
            <a:spLocks/>
          </p:cNvSpPr>
          <p:nvPr/>
        </p:nvSpPr>
        <p:spPr>
          <a:xfrm>
            <a:off x="3890772" y="1645920"/>
            <a:ext cx="4128516" cy="2093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Total Users &amp; Growth Trends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E6108F0-7473-D13F-56B6-C2FC1FD59FA5}"/>
              </a:ext>
            </a:extLst>
          </p:cNvPr>
          <p:cNvSpPr/>
          <p:nvPr/>
        </p:nvSpPr>
        <p:spPr>
          <a:xfrm>
            <a:off x="1682496" y="2148840"/>
            <a:ext cx="1609344" cy="90525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2087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C34BF3-41F2-D79D-3204-BFB97D0FC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76" y="132072"/>
            <a:ext cx="2682248" cy="22453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5728F6-FC2C-C68F-DC21-6A69DC873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50" y="2638673"/>
            <a:ext cx="5532922" cy="32112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C98693-BDB8-F015-07CE-36FECC121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662" y="2638673"/>
            <a:ext cx="4854526" cy="298488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0A808769-E7CF-8000-38DE-2A1784A4067D}"/>
              </a:ext>
            </a:extLst>
          </p:cNvPr>
          <p:cNvSpPr/>
          <p:nvPr/>
        </p:nvSpPr>
        <p:spPr>
          <a:xfrm rot="10800000">
            <a:off x="7181852" y="271087"/>
            <a:ext cx="978408" cy="2240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BF9676-210B-DB57-44C9-899688F6CFFF}"/>
              </a:ext>
            </a:extLst>
          </p:cNvPr>
          <p:cNvSpPr txBox="1"/>
          <p:nvPr/>
        </p:nvSpPr>
        <p:spPr>
          <a:xfrm>
            <a:off x="8166961" y="59935"/>
            <a:ext cx="1115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Revenue</a:t>
            </a:r>
            <a:endParaRPr lang="en-IN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68F0BF-4003-C50C-839C-5889E3C6A908}"/>
              </a:ext>
            </a:extLst>
          </p:cNvPr>
          <p:cNvCxnSpPr>
            <a:cxnSpLocks/>
          </p:cNvCxnSpPr>
          <p:nvPr/>
        </p:nvCxnSpPr>
        <p:spPr>
          <a:xfrm flipH="1" flipV="1">
            <a:off x="2002536" y="1865376"/>
            <a:ext cx="722376" cy="2697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7515D5D-A0C6-1BDD-5649-AEEF009EEF4B}"/>
              </a:ext>
            </a:extLst>
          </p:cNvPr>
          <p:cNvSpPr txBox="1"/>
          <p:nvPr/>
        </p:nvSpPr>
        <p:spPr>
          <a:xfrm>
            <a:off x="1209831" y="908550"/>
            <a:ext cx="1016350" cy="851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JotStar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Revenue is Similar</a:t>
            </a:r>
            <a:endParaRPr lang="en-IN" sz="16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B461486-64E8-4DFC-F02C-13560DFDF937}"/>
              </a:ext>
            </a:extLst>
          </p:cNvPr>
          <p:cNvCxnSpPr>
            <a:cxnSpLocks/>
          </p:cNvCxnSpPr>
          <p:nvPr/>
        </p:nvCxnSpPr>
        <p:spPr>
          <a:xfrm flipH="1" flipV="1">
            <a:off x="3454906" y="1865376"/>
            <a:ext cx="722376" cy="2697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A04751C-3182-C096-FCE9-0FBF9A7D4CED}"/>
              </a:ext>
            </a:extLst>
          </p:cNvPr>
          <p:cNvSpPr txBox="1"/>
          <p:nvPr/>
        </p:nvSpPr>
        <p:spPr>
          <a:xfrm>
            <a:off x="2656324" y="818281"/>
            <a:ext cx="1356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LioCinema Revenue is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Growing rapidly. </a:t>
            </a:r>
            <a:endParaRPr lang="en-IN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A6B19D33-8A20-7925-EB29-EAD536C691B0}"/>
              </a:ext>
            </a:extLst>
          </p:cNvPr>
          <p:cNvSpPr/>
          <p:nvPr/>
        </p:nvSpPr>
        <p:spPr>
          <a:xfrm rot="6460832">
            <a:off x="7503142" y="1953495"/>
            <a:ext cx="189535" cy="584187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3753B85D-303A-95F5-1CAD-265849254997}"/>
              </a:ext>
            </a:extLst>
          </p:cNvPr>
          <p:cNvSpPr/>
          <p:nvPr/>
        </p:nvSpPr>
        <p:spPr>
          <a:xfrm rot="13875206">
            <a:off x="4586043" y="715968"/>
            <a:ext cx="189535" cy="584187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DB41B54-DE62-7677-0270-D8357114B380}"/>
              </a:ext>
            </a:extLst>
          </p:cNvPr>
          <p:cNvCxnSpPr>
            <a:cxnSpLocks/>
          </p:cNvCxnSpPr>
          <p:nvPr/>
        </p:nvCxnSpPr>
        <p:spPr>
          <a:xfrm flipH="1" flipV="1">
            <a:off x="8073081" y="1949883"/>
            <a:ext cx="651664" cy="22003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3E333A4-93BC-1D69-42D2-7BD888DFD58D}"/>
              </a:ext>
            </a:extLst>
          </p:cNvPr>
          <p:cNvSpPr txBox="1"/>
          <p:nvPr/>
        </p:nvSpPr>
        <p:spPr>
          <a:xfrm>
            <a:off x="7798313" y="1089839"/>
            <a:ext cx="1115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JotStar Revenue 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Rate is going down</a:t>
            </a:r>
            <a:endParaRPr lang="en-IN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B95B17B-2C71-765C-4A9F-C73FBE1A6D7A}"/>
              </a:ext>
            </a:extLst>
          </p:cNvPr>
          <p:cNvCxnSpPr>
            <a:cxnSpLocks/>
          </p:cNvCxnSpPr>
          <p:nvPr/>
        </p:nvCxnSpPr>
        <p:spPr>
          <a:xfrm flipH="1" flipV="1">
            <a:off x="10012367" y="1759886"/>
            <a:ext cx="538306" cy="17605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F92EA02-649A-F02D-A253-355A9DDF7DF3}"/>
              </a:ext>
            </a:extLst>
          </p:cNvPr>
          <p:cNvSpPr txBox="1"/>
          <p:nvPr/>
        </p:nvSpPr>
        <p:spPr>
          <a:xfrm>
            <a:off x="9629384" y="1027682"/>
            <a:ext cx="18371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LioCinema Revenue Growth </a:t>
            </a:r>
            <a:r>
              <a:rPr lang="en-US" sz="1400" dirty="0">
                <a:solidFill>
                  <a:schemeClr val="accent5"/>
                </a:solidFill>
              </a:rPr>
              <a:t>Rate is going up rapidly</a:t>
            </a:r>
            <a:endParaRPr lang="en-IN" sz="14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66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8" grpId="0"/>
      <p:bldP spid="20" grpId="0"/>
      <p:bldP spid="2" grpId="0" animBg="1"/>
      <p:bldP spid="3" grpId="0" animBg="1"/>
      <p:bldP spid="6" grpId="0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E4B7DD-75A9-74E7-5702-86EE98DFA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115864"/>
            <a:ext cx="916674" cy="8334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3F1C16-1C76-A695-CE0E-C6181DFB0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505" y="166670"/>
            <a:ext cx="940992" cy="7318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956BAD-8F15-46E5-9CB2-D61FF44CD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2736" y="3397588"/>
            <a:ext cx="2362530" cy="21529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2103F8-97A9-157C-D1E6-A78E9B44F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365" y="3734856"/>
            <a:ext cx="2628246" cy="24244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EBC6B5-A00A-21B0-CBDD-AC63C0990F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493" y="1060855"/>
            <a:ext cx="2628247" cy="20009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1A78F2B-D89B-97D2-CF08-FA5F80CF89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0368" y="1000164"/>
            <a:ext cx="2267266" cy="2086266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55DD24B9-9575-05AC-96C0-6D9957B5DC5E}"/>
              </a:ext>
            </a:extLst>
          </p:cNvPr>
          <p:cNvSpPr/>
          <p:nvPr/>
        </p:nvSpPr>
        <p:spPr>
          <a:xfrm rot="10800000">
            <a:off x="2880333" y="1906796"/>
            <a:ext cx="569707" cy="195020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F811FD-28BA-E07D-91B7-881590B94ED9}"/>
              </a:ext>
            </a:extLst>
          </p:cNvPr>
          <p:cNvSpPr txBox="1"/>
          <p:nvPr/>
        </p:nvSpPr>
        <p:spPr>
          <a:xfrm>
            <a:off x="3526001" y="1773473"/>
            <a:ext cx="1792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Slightly</a:t>
            </a:r>
            <a:r>
              <a:rPr lang="en-US" sz="1200" dirty="0"/>
              <a:t> more revenue than the 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Premium plan</a:t>
            </a:r>
            <a:endParaRPr lang="en-IN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A3BDFE-413D-AD8A-849E-234753222C2B}"/>
              </a:ext>
            </a:extLst>
          </p:cNvPr>
          <p:cNvSpPr txBox="1"/>
          <p:nvPr/>
        </p:nvSpPr>
        <p:spPr>
          <a:xfrm>
            <a:off x="2980887" y="2235138"/>
            <a:ext cx="1371600" cy="760173"/>
          </a:xfrm>
          <a:custGeom>
            <a:avLst/>
            <a:gdLst>
              <a:gd name="connsiteX0" fmla="*/ 0 w 1371600"/>
              <a:gd name="connsiteY0" fmla="*/ 0 h 760173"/>
              <a:gd name="connsiteX1" fmla="*/ 416052 w 1371600"/>
              <a:gd name="connsiteY1" fmla="*/ 0 h 760173"/>
              <a:gd name="connsiteX2" fmla="*/ 859536 w 1371600"/>
              <a:gd name="connsiteY2" fmla="*/ 0 h 760173"/>
              <a:gd name="connsiteX3" fmla="*/ 1371600 w 1371600"/>
              <a:gd name="connsiteY3" fmla="*/ 0 h 760173"/>
              <a:gd name="connsiteX4" fmla="*/ 1371600 w 1371600"/>
              <a:gd name="connsiteY4" fmla="*/ 380087 h 760173"/>
              <a:gd name="connsiteX5" fmla="*/ 1371600 w 1371600"/>
              <a:gd name="connsiteY5" fmla="*/ 760173 h 760173"/>
              <a:gd name="connsiteX6" fmla="*/ 928116 w 1371600"/>
              <a:gd name="connsiteY6" fmla="*/ 760173 h 760173"/>
              <a:gd name="connsiteX7" fmla="*/ 498348 w 1371600"/>
              <a:gd name="connsiteY7" fmla="*/ 760173 h 760173"/>
              <a:gd name="connsiteX8" fmla="*/ 0 w 1371600"/>
              <a:gd name="connsiteY8" fmla="*/ 760173 h 760173"/>
              <a:gd name="connsiteX9" fmla="*/ 0 w 1371600"/>
              <a:gd name="connsiteY9" fmla="*/ 372485 h 760173"/>
              <a:gd name="connsiteX10" fmla="*/ 0 w 1371600"/>
              <a:gd name="connsiteY10" fmla="*/ 0 h 760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71600" h="760173" extrusionOk="0">
                <a:moveTo>
                  <a:pt x="0" y="0"/>
                </a:moveTo>
                <a:cubicBezTo>
                  <a:pt x="117154" y="-42567"/>
                  <a:pt x="236682" y="43557"/>
                  <a:pt x="416052" y="0"/>
                </a:cubicBezTo>
                <a:cubicBezTo>
                  <a:pt x="595422" y="-43557"/>
                  <a:pt x="666097" y="9521"/>
                  <a:pt x="859536" y="0"/>
                </a:cubicBezTo>
                <a:cubicBezTo>
                  <a:pt x="1052975" y="-9521"/>
                  <a:pt x="1254604" y="8200"/>
                  <a:pt x="1371600" y="0"/>
                </a:cubicBezTo>
                <a:cubicBezTo>
                  <a:pt x="1416504" y="162943"/>
                  <a:pt x="1342303" y="209969"/>
                  <a:pt x="1371600" y="380087"/>
                </a:cubicBezTo>
                <a:cubicBezTo>
                  <a:pt x="1400897" y="550205"/>
                  <a:pt x="1359129" y="649961"/>
                  <a:pt x="1371600" y="760173"/>
                </a:cubicBezTo>
                <a:cubicBezTo>
                  <a:pt x="1152292" y="762735"/>
                  <a:pt x="1077621" y="708510"/>
                  <a:pt x="928116" y="760173"/>
                </a:cubicBezTo>
                <a:cubicBezTo>
                  <a:pt x="778611" y="811836"/>
                  <a:pt x="591238" y="745027"/>
                  <a:pt x="498348" y="760173"/>
                </a:cubicBezTo>
                <a:cubicBezTo>
                  <a:pt x="405458" y="775319"/>
                  <a:pt x="212320" y="743349"/>
                  <a:pt x="0" y="760173"/>
                </a:cubicBezTo>
                <a:cubicBezTo>
                  <a:pt x="-39464" y="634335"/>
                  <a:pt x="27128" y="483784"/>
                  <a:pt x="0" y="372485"/>
                </a:cubicBezTo>
                <a:cubicBezTo>
                  <a:pt x="-27128" y="261186"/>
                  <a:pt x="33135" y="176908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67453072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Large portion</a:t>
            </a:r>
            <a:r>
              <a:rPr lang="en-US" sz="1400" dirty="0"/>
              <a:t> of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revenue</a:t>
            </a:r>
            <a:r>
              <a:rPr lang="en-US" sz="1400" dirty="0"/>
              <a:t> comes from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Basic plan</a:t>
            </a:r>
            <a:endParaRPr lang="en-IN" sz="1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89DE1EE-89D9-C5BF-8192-DE2F59F582D8}"/>
              </a:ext>
            </a:extLst>
          </p:cNvPr>
          <p:cNvSpPr/>
          <p:nvPr/>
        </p:nvSpPr>
        <p:spPr>
          <a:xfrm>
            <a:off x="4394873" y="2498993"/>
            <a:ext cx="569707" cy="195020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DF2518-B15D-AC4C-5E53-DD0A9A621833}"/>
              </a:ext>
            </a:extLst>
          </p:cNvPr>
          <p:cNvSpPr txBox="1"/>
          <p:nvPr/>
        </p:nvSpPr>
        <p:spPr>
          <a:xfrm>
            <a:off x="5006966" y="2227171"/>
            <a:ext cx="1265247" cy="738664"/>
          </a:xfr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Potentially price sensitive customer base</a:t>
            </a:r>
            <a:endParaRPr lang="en-IN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32C4454-A41E-B0A7-C422-12E5BDE68186}"/>
              </a:ext>
            </a:extLst>
          </p:cNvPr>
          <p:cNvCxnSpPr>
            <a:cxnSpLocks/>
          </p:cNvCxnSpPr>
          <p:nvPr/>
        </p:nvCxnSpPr>
        <p:spPr>
          <a:xfrm>
            <a:off x="6341514" y="-19701"/>
            <a:ext cx="0" cy="6969141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06599F5-C0B5-7FED-97F4-B8DE81CB7423}"/>
              </a:ext>
            </a:extLst>
          </p:cNvPr>
          <p:cNvSpPr/>
          <p:nvPr/>
        </p:nvSpPr>
        <p:spPr>
          <a:xfrm rot="10800000">
            <a:off x="2857917" y="4376553"/>
            <a:ext cx="569707" cy="195020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A1F930-50DB-7E22-1B95-64F22858674B}"/>
              </a:ext>
            </a:extLst>
          </p:cNvPr>
          <p:cNvSpPr txBox="1"/>
          <p:nvPr/>
        </p:nvSpPr>
        <p:spPr>
          <a:xfrm>
            <a:off x="3434338" y="4224054"/>
            <a:ext cx="2647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LioCinema’s primary revenue source is urban centres (Tier 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149E3E-F63D-2291-9CE4-BE0CBB3B00CD}"/>
              </a:ext>
            </a:extLst>
          </p:cNvPr>
          <p:cNvSpPr txBox="1"/>
          <p:nvPr/>
        </p:nvSpPr>
        <p:spPr>
          <a:xfrm>
            <a:off x="3197927" y="5123878"/>
            <a:ext cx="1449337" cy="1169551"/>
          </a:xfrm>
          <a:custGeom>
            <a:avLst/>
            <a:gdLst>
              <a:gd name="connsiteX0" fmla="*/ 0 w 1449337"/>
              <a:gd name="connsiteY0" fmla="*/ 0 h 1169551"/>
              <a:gd name="connsiteX1" fmla="*/ 439632 w 1449337"/>
              <a:gd name="connsiteY1" fmla="*/ 0 h 1169551"/>
              <a:gd name="connsiteX2" fmla="*/ 908251 w 1449337"/>
              <a:gd name="connsiteY2" fmla="*/ 0 h 1169551"/>
              <a:gd name="connsiteX3" fmla="*/ 1449337 w 1449337"/>
              <a:gd name="connsiteY3" fmla="*/ 0 h 1169551"/>
              <a:gd name="connsiteX4" fmla="*/ 1449337 w 1449337"/>
              <a:gd name="connsiteY4" fmla="*/ 584776 h 1169551"/>
              <a:gd name="connsiteX5" fmla="*/ 1449337 w 1449337"/>
              <a:gd name="connsiteY5" fmla="*/ 1169551 h 1169551"/>
              <a:gd name="connsiteX6" fmla="*/ 980718 w 1449337"/>
              <a:gd name="connsiteY6" fmla="*/ 1169551 h 1169551"/>
              <a:gd name="connsiteX7" fmla="*/ 526592 w 1449337"/>
              <a:gd name="connsiteY7" fmla="*/ 1169551 h 1169551"/>
              <a:gd name="connsiteX8" fmla="*/ 0 w 1449337"/>
              <a:gd name="connsiteY8" fmla="*/ 1169551 h 1169551"/>
              <a:gd name="connsiteX9" fmla="*/ 0 w 1449337"/>
              <a:gd name="connsiteY9" fmla="*/ 573080 h 1169551"/>
              <a:gd name="connsiteX10" fmla="*/ 0 w 1449337"/>
              <a:gd name="connsiteY10" fmla="*/ 0 h 1169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9337" h="1169551" extrusionOk="0">
                <a:moveTo>
                  <a:pt x="0" y="0"/>
                </a:moveTo>
                <a:cubicBezTo>
                  <a:pt x="115842" y="-47241"/>
                  <a:pt x="262684" y="30342"/>
                  <a:pt x="439632" y="0"/>
                </a:cubicBezTo>
                <a:cubicBezTo>
                  <a:pt x="616580" y="-30342"/>
                  <a:pt x="689902" y="36944"/>
                  <a:pt x="908251" y="0"/>
                </a:cubicBezTo>
                <a:cubicBezTo>
                  <a:pt x="1126600" y="-36944"/>
                  <a:pt x="1194166" y="60294"/>
                  <a:pt x="1449337" y="0"/>
                </a:cubicBezTo>
                <a:cubicBezTo>
                  <a:pt x="1486232" y="152056"/>
                  <a:pt x="1407656" y="359825"/>
                  <a:pt x="1449337" y="584776"/>
                </a:cubicBezTo>
                <a:cubicBezTo>
                  <a:pt x="1491018" y="809727"/>
                  <a:pt x="1430661" y="915411"/>
                  <a:pt x="1449337" y="1169551"/>
                </a:cubicBezTo>
                <a:cubicBezTo>
                  <a:pt x="1303219" y="1206164"/>
                  <a:pt x="1138102" y="1121712"/>
                  <a:pt x="980718" y="1169551"/>
                </a:cubicBezTo>
                <a:cubicBezTo>
                  <a:pt x="823334" y="1217390"/>
                  <a:pt x="617818" y="1119532"/>
                  <a:pt x="526592" y="1169551"/>
                </a:cubicBezTo>
                <a:cubicBezTo>
                  <a:pt x="435366" y="1219570"/>
                  <a:pt x="144380" y="1126241"/>
                  <a:pt x="0" y="1169551"/>
                </a:cubicBezTo>
                <a:cubicBezTo>
                  <a:pt x="-62125" y="1026461"/>
                  <a:pt x="13698" y="722753"/>
                  <a:pt x="0" y="573080"/>
                </a:cubicBezTo>
                <a:cubicBezTo>
                  <a:pt x="-13698" y="423407"/>
                  <a:pt x="36017" y="235154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67453072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Due to higher purchasing power and a larger user base in these areas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B2503B1-150B-2E1F-149C-C50394811E22}"/>
              </a:ext>
            </a:extLst>
          </p:cNvPr>
          <p:cNvSpPr/>
          <p:nvPr/>
        </p:nvSpPr>
        <p:spPr>
          <a:xfrm rot="5400000">
            <a:off x="4175497" y="4849557"/>
            <a:ext cx="569707" cy="195020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319A1AB-6673-7A20-040B-5FC89EF9187D}"/>
              </a:ext>
            </a:extLst>
          </p:cNvPr>
          <p:cNvSpPr/>
          <p:nvPr/>
        </p:nvSpPr>
        <p:spPr>
          <a:xfrm>
            <a:off x="9201151" y="1773343"/>
            <a:ext cx="569707" cy="195020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8D4352-E67C-7FF8-E733-C094592C880D}"/>
              </a:ext>
            </a:extLst>
          </p:cNvPr>
          <p:cNvSpPr txBox="1"/>
          <p:nvPr/>
        </p:nvSpPr>
        <p:spPr>
          <a:xfrm>
            <a:off x="7408167" y="1599654"/>
            <a:ext cx="1792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Majority</a:t>
            </a:r>
            <a:r>
              <a:rPr lang="en-US" sz="1200" dirty="0"/>
              <a:t> of revenue than the 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Premium plan</a:t>
            </a:r>
            <a:endParaRPr lang="en-IN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F42505-00AC-2519-6322-F8374611D5F4}"/>
              </a:ext>
            </a:extLst>
          </p:cNvPr>
          <p:cNvSpPr txBox="1"/>
          <p:nvPr/>
        </p:nvSpPr>
        <p:spPr>
          <a:xfrm>
            <a:off x="7485418" y="2396406"/>
            <a:ext cx="1504713" cy="738664"/>
          </a:xfrm>
          <a:custGeom>
            <a:avLst/>
            <a:gdLst>
              <a:gd name="connsiteX0" fmla="*/ 0 w 1504713"/>
              <a:gd name="connsiteY0" fmla="*/ 0 h 738664"/>
              <a:gd name="connsiteX1" fmla="*/ 456430 w 1504713"/>
              <a:gd name="connsiteY1" fmla="*/ 0 h 738664"/>
              <a:gd name="connsiteX2" fmla="*/ 942953 w 1504713"/>
              <a:gd name="connsiteY2" fmla="*/ 0 h 738664"/>
              <a:gd name="connsiteX3" fmla="*/ 1504713 w 1504713"/>
              <a:gd name="connsiteY3" fmla="*/ 0 h 738664"/>
              <a:gd name="connsiteX4" fmla="*/ 1504713 w 1504713"/>
              <a:gd name="connsiteY4" fmla="*/ 369332 h 738664"/>
              <a:gd name="connsiteX5" fmla="*/ 1504713 w 1504713"/>
              <a:gd name="connsiteY5" fmla="*/ 738664 h 738664"/>
              <a:gd name="connsiteX6" fmla="*/ 1018189 w 1504713"/>
              <a:gd name="connsiteY6" fmla="*/ 738664 h 738664"/>
              <a:gd name="connsiteX7" fmla="*/ 546712 w 1504713"/>
              <a:gd name="connsiteY7" fmla="*/ 738664 h 738664"/>
              <a:gd name="connsiteX8" fmla="*/ 0 w 1504713"/>
              <a:gd name="connsiteY8" fmla="*/ 738664 h 738664"/>
              <a:gd name="connsiteX9" fmla="*/ 0 w 1504713"/>
              <a:gd name="connsiteY9" fmla="*/ 361945 h 738664"/>
              <a:gd name="connsiteX10" fmla="*/ 0 w 1504713"/>
              <a:gd name="connsiteY10" fmla="*/ 0 h 73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4713" h="738664" extrusionOk="0">
                <a:moveTo>
                  <a:pt x="0" y="0"/>
                </a:moveTo>
                <a:cubicBezTo>
                  <a:pt x="200262" y="-8624"/>
                  <a:pt x="239524" y="33695"/>
                  <a:pt x="456430" y="0"/>
                </a:cubicBezTo>
                <a:cubicBezTo>
                  <a:pt x="673336" y="-33695"/>
                  <a:pt x="841540" y="56168"/>
                  <a:pt x="942953" y="0"/>
                </a:cubicBezTo>
                <a:cubicBezTo>
                  <a:pt x="1044366" y="-56168"/>
                  <a:pt x="1331450" y="65912"/>
                  <a:pt x="1504713" y="0"/>
                </a:cubicBezTo>
                <a:cubicBezTo>
                  <a:pt x="1521494" y="180802"/>
                  <a:pt x="1462531" y="232920"/>
                  <a:pt x="1504713" y="369332"/>
                </a:cubicBezTo>
                <a:cubicBezTo>
                  <a:pt x="1546895" y="505744"/>
                  <a:pt x="1461146" y="562983"/>
                  <a:pt x="1504713" y="738664"/>
                </a:cubicBezTo>
                <a:cubicBezTo>
                  <a:pt x="1263778" y="771258"/>
                  <a:pt x="1125794" y="728362"/>
                  <a:pt x="1018189" y="738664"/>
                </a:cubicBezTo>
                <a:cubicBezTo>
                  <a:pt x="910584" y="748966"/>
                  <a:pt x="647613" y="692836"/>
                  <a:pt x="546712" y="738664"/>
                </a:cubicBezTo>
                <a:cubicBezTo>
                  <a:pt x="445811" y="784492"/>
                  <a:pt x="218404" y="700287"/>
                  <a:pt x="0" y="738664"/>
                </a:cubicBezTo>
                <a:cubicBezTo>
                  <a:pt x="-15875" y="575933"/>
                  <a:pt x="13434" y="483003"/>
                  <a:pt x="0" y="361945"/>
                </a:cubicBezTo>
                <a:cubicBezTo>
                  <a:pt x="-13434" y="240887"/>
                  <a:pt x="38108" y="106273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67453072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Revenue model relies heavily on its premium plan</a:t>
            </a:r>
            <a:endParaRPr lang="en-IN" sz="1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3AD2D98D-B5D6-4C04-3E6A-6FE9471DB1FD}"/>
              </a:ext>
            </a:extLst>
          </p:cNvPr>
          <p:cNvSpPr/>
          <p:nvPr/>
        </p:nvSpPr>
        <p:spPr>
          <a:xfrm rot="5400000">
            <a:off x="7996922" y="2091590"/>
            <a:ext cx="346423" cy="18221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4E5ECAB2-AEDA-0942-4B1B-F97B8829E85D}"/>
              </a:ext>
            </a:extLst>
          </p:cNvPr>
          <p:cNvSpPr/>
          <p:nvPr/>
        </p:nvSpPr>
        <p:spPr>
          <a:xfrm>
            <a:off x="9096442" y="3948510"/>
            <a:ext cx="569707" cy="195020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749B87-BB37-C5ED-E339-C6EB06741259}"/>
              </a:ext>
            </a:extLst>
          </p:cNvPr>
          <p:cNvSpPr txBox="1"/>
          <p:nvPr/>
        </p:nvSpPr>
        <p:spPr>
          <a:xfrm>
            <a:off x="7303457" y="3774821"/>
            <a:ext cx="1896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accent4">
                    <a:lumMod val="75000"/>
                  </a:schemeClr>
                </a:solidFill>
              </a:rPr>
              <a:t>Primarily</a:t>
            </a:r>
            <a:r>
              <a:rPr lang="en-IN" sz="1200" dirty="0"/>
              <a:t> an </a:t>
            </a:r>
            <a:r>
              <a:rPr lang="en-IN" sz="1200" dirty="0">
                <a:solidFill>
                  <a:schemeClr val="accent4">
                    <a:lumMod val="75000"/>
                  </a:schemeClr>
                </a:solidFill>
              </a:rPr>
              <a:t>urban-focused</a:t>
            </a:r>
            <a:r>
              <a:rPr lang="en-IN" sz="1200" dirty="0"/>
              <a:t> platform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B00EA4-90C3-603B-A8E3-26A92B0F5753}"/>
              </a:ext>
            </a:extLst>
          </p:cNvPr>
          <p:cNvSpPr txBox="1"/>
          <p:nvPr/>
        </p:nvSpPr>
        <p:spPr>
          <a:xfrm>
            <a:off x="7408167" y="4646824"/>
            <a:ext cx="1504713" cy="738664"/>
          </a:xfrm>
          <a:custGeom>
            <a:avLst/>
            <a:gdLst>
              <a:gd name="connsiteX0" fmla="*/ 0 w 1504713"/>
              <a:gd name="connsiteY0" fmla="*/ 0 h 738664"/>
              <a:gd name="connsiteX1" fmla="*/ 456430 w 1504713"/>
              <a:gd name="connsiteY1" fmla="*/ 0 h 738664"/>
              <a:gd name="connsiteX2" fmla="*/ 942953 w 1504713"/>
              <a:gd name="connsiteY2" fmla="*/ 0 h 738664"/>
              <a:gd name="connsiteX3" fmla="*/ 1504713 w 1504713"/>
              <a:gd name="connsiteY3" fmla="*/ 0 h 738664"/>
              <a:gd name="connsiteX4" fmla="*/ 1504713 w 1504713"/>
              <a:gd name="connsiteY4" fmla="*/ 369332 h 738664"/>
              <a:gd name="connsiteX5" fmla="*/ 1504713 w 1504713"/>
              <a:gd name="connsiteY5" fmla="*/ 738664 h 738664"/>
              <a:gd name="connsiteX6" fmla="*/ 1018189 w 1504713"/>
              <a:gd name="connsiteY6" fmla="*/ 738664 h 738664"/>
              <a:gd name="connsiteX7" fmla="*/ 546712 w 1504713"/>
              <a:gd name="connsiteY7" fmla="*/ 738664 h 738664"/>
              <a:gd name="connsiteX8" fmla="*/ 0 w 1504713"/>
              <a:gd name="connsiteY8" fmla="*/ 738664 h 738664"/>
              <a:gd name="connsiteX9" fmla="*/ 0 w 1504713"/>
              <a:gd name="connsiteY9" fmla="*/ 361945 h 738664"/>
              <a:gd name="connsiteX10" fmla="*/ 0 w 1504713"/>
              <a:gd name="connsiteY10" fmla="*/ 0 h 73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4713" h="738664" extrusionOk="0">
                <a:moveTo>
                  <a:pt x="0" y="0"/>
                </a:moveTo>
                <a:cubicBezTo>
                  <a:pt x="200262" y="-8624"/>
                  <a:pt x="239524" y="33695"/>
                  <a:pt x="456430" y="0"/>
                </a:cubicBezTo>
                <a:cubicBezTo>
                  <a:pt x="673336" y="-33695"/>
                  <a:pt x="841540" y="56168"/>
                  <a:pt x="942953" y="0"/>
                </a:cubicBezTo>
                <a:cubicBezTo>
                  <a:pt x="1044366" y="-56168"/>
                  <a:pt x="1331450" y="65912"/>
                  <a:pt x="1504713" y="0"/>
                </a:cubicBezTo>
                <a:cubicBezTo>
                  <a:pt x="1521494" y="180802"/>
                  <a:pt x="1462531" y="232920"/>
                  <a:pt x="1504713" y="369332"/>
                </a:cubicBezTo>
                <a:cubicBezTo>
                  <a:pt x="1546895" y="505744"/>
                  <a:pt x="1461146" y="562983"/>
                  <a:pt x="1504713" y="738664"/>
                </a:cubicBezTo>
                <a:cubicBezTo>
                  <a:pt x="1263778" y="771258"/>
                  <a:pt x="1125794" y="728362"/>
                  <a:pt x="1018189" y="738664"/>
                </a:cubicBezTo>
                <a:cubicBezTo>
                  <a:pt x="910584" y="748966"/>
                  <a:pt x="647613" y="692836"/>
                  <a:pt x="546712" y="738664"/>
                </a:cubicBezTo>
                <a:cubicBezTo>
                  <a:pt x="445811" y="784492"/>
                  <a:pt x="218404" y="700287"/>
                  <a:pt x="0" y="738664"/>
                </a:cubicBezTo>
                <a:cubicBezTo>
                  <a:pt x="-15875" y="575933"/>
                  <a:pt x="13434" y="483003"/>
                  <a:pt x="0" y="361945"/>
                </a:cubicBezTo>
                <a:cubicBezTo>
                  <a:pt x="-13434" y="240887"/>
                  <a:pt x="38108" y="106273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67453072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nearly </a:t>
            </a:r>
            <a:r>
              <a:rPr lang="en-US" sz="1400" dirty="0">
                <a:solidFill>
                  <a:srgbClr val="00B050"/>
                </a:solidFill>
              </a:rPr>
              <a:t>2/3rd of its revenue coming from Tier 1 cities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86373310-96AB-E606-0884-C541E9F72CDE}"/>
              </a:ext>
            </a:extLst>
          </p:cNvPr>
          <p:cNvSpPr/>
          <p:nvPr/>
        </p:nvSpPr>
        <p:spPr>
          <a:xfrm rot="5400000">
            <a:off x="7892213" y="4266757"/>
            <a:ext cx="346423" cy="18221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1D65D6-EA19-8E3F-1253-99D5196D833B}"/>
              </a:ext>
            </a:extLst>
          </p:cNvPr>
          <p:cNvSpPr/>
          <p:nvPr/>
        </p:nvSpPr>
        <p:spPr>
          <a:xfrm>
            <a:off x="11119104" y="5458968"/>
            <a:ext cx="1072894" cy="13990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718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" grpId="0"/>
      <p:bldP spid="3" grpId="0" animBg="1"/>
      <p:bldP spid="6" grpId="0" animBg="1"/>
      <p:bldP spid="7" grpId="0" animBg="1"/>
      <p:bldP spid="12" grpId="0" animBg="1"/>
      <p:bldP spid="14" grpId="0"/>
      <p:bldP spid="16" grpId="0" animBg="1"/>
      <p:bldP spid="17" grpId="0" animBg="1"/>
      <p:bldP spid="20" grpId="0" animBg="1"/>
      <p:bldP spid="22" grpId="0"/>
      <p:bldP spid="31" grpId="0" animBg="1"/>
      <p:bldP spid="32" grpId="0" animBg="1"/>
      <p:bldP spid="34" grpId="0" animBg="1"/>
      <p:bldP spid="35" grpId="0"/>
      <p:bldP spid="36" grpId="0" animBg="1"/>
      <p:bldP spid="3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101E19-A737-756A-6FAE-72328E3E92EF}"/>
              </a:ext>
            </a:extLst>
          </p:cNvPr>
          <p:cNvSpPr txBox="1"/>
          <p:nvPr/>
        </p:nvSpPr>
        <p:spPr>
          <a:xfrm>
            <a:off x="4567428" y="335939"/>
            <a:ext cx="2052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Key Insights from Revenue Trends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7A3B29-C273-26D7-B5DF-C92FE09182FA}"/>
              </a:ext>
            </a:extLst>
          </p:cNvPr>
          <p:cNvSpPr txBox="1"/>
          <p:nvPr/>
        </p:nvSpPr>
        <p:spPr>
          <a:xfrm>
            <a:off x="2471166" y="1508760"/>
            <a:ext cx="7596378" cy="3139321"/>
          </a:xfrm>
          <a:custGeom>
            <a:avLst/>
            <a:gdLst>
              <a:gd name="connsiteX0" fmla="*/ 0 w 7596378"/>
              <a:gd name="connsiteY0" fmla="*/ 0 h 3139321"/>
              <a:gd name="connsiteX1" fmla="*/ 842507 w 7596378"/>
              <a:gd name="connsiteY1" fmla="*/ 0 h 3139321"/>
              <a:gd name="connsiteX2" fmla="*/ 1685015 w 7596378"/>
              <a:gd name="connsiteY2" fmla="*/ 0 h 3139321"/>
              <a:gd name="connsiteX3" fmla="*/ 2299631 w 7596378"/>
              <a:gd name="connsiteY3" fmla="*/ 0 h 3139321"/>
              <a:gd name="connsiteX4" fmla="*/ 2990211 w 7596378"/>
              <a:gd name="connsiteY4" fmla="*/ 0 h 3139321"/>
              <a:gd name="connsiteX5" fmla="*/ 3680790 w 7596378"/>
              <a:gd name="connsiteY5" fmla="*/ 0 h 3139321"/>
              <a:gd name="connsiteX6" fmla="*/ 4143479 w 7596378"/>
              <a:gd name="connsiteY6" fmla="*/ 0 h 3139321"/>
              <a:gd name="connsiteX7" fmla="*/ 4834059 w 7596378"/>
              <a:gd name="connsiteY7" fmla="*/ 0 h 3139321"/>
              <a:gd name="connsiteX8" fmla="*/ 5600602 w 7596378"/>
              <a:gd name="connsiteY8" fmla="*/ 0 h 3139321"/>
              <a:gd name="connsiteX9" fmla="*/ 6063291 w 7596378"/>
              <a:gd name="connsiteY9" fmla="*/ 0 h 3139321"/>
              <a:gd name="connsiteX10" fmla="*/ 6601943 w 7596378"/>
              <a:gd name="connsiteY10" fmla="*/ 0 h 3139321"/>
              <a:gd name="connsiteX11" fmla="*/ 7596378 w 7596378"/>
              <a:gd name="connsiteY11" fmla="*/ 0 h 3139321"/>
              <a:gd name="connsiteX12" fmla="*/ 7596378 w 7596378"/>
              <a:gd name="connsiteY12" fmla="*/ 533685 h 3139321"/>
              <a:gd name="connsiteX13" fmla="*/ 7596378 w 7596378"/>
              <a:gd name="connsiteY13" fmla="*/ 1192942 h 3139321"/>
              <a:gd name="connsiteX14" fmla="*/ 7596378 w 7596378"/>
              <a:gd name="connsiteY14" fmla="*/ 1852199 h 3139321"/>
              <a:gd name="connsiteX15" fmla="*/ 7596378 w 7596378"/>
              <a:gd name="connsiteY15" fmla="*/ 2542850 h 3139321"/>
              <a:gd name="connsiteX16" fmla="*/ 7596378 w 7596378"/>
              <a:gd name="connsiteY16" fmla="*/ 3139321 h 3139321"/>
              <a:gd name="connsiteX17" fmla="*/ 7133690 w 7596378"/>
              <a:gd name="connsiteY17" fmla="*/ 3139321 h 3139321"/>
              <a:gd name="connsiteX18" fmla="*/ 6367146 w 7596378"/>
              <a:gd name="connsiteY18" fmla="*/ 3139321 h 3139321"/>
              <a:gd name="connsiteX19" fmla="*/ 5904457 w 7596378"/>
              <a:gd name="connsiteY19" fmla="*/ 3139321 h 3139321"/>
              <a:gd name="connsiteX20" fmla="*/ 5137914 w 7596378"/>
              <a:gd name="connsiteY20" fmla="*/ 3139321 h 3139321"/>
              <a:gd name="connsiteX21" fmla="*/ 4295406 w 7596378"/>
              <a:gd name="connsiteY21" fmla="*/ 3139321 h 3139321"/>
              <a:gd name="connsiteX22" fmla="*/ 3604827 w 7596378"/>
              <a:gd name="connsiteY22" fmla="*/ 3139321 h 3139321"/>
              <a:gd name="connsiteX23" fmla="*/ 3066174 w 7596378"/>
              <a:gd name="connsiteY23" fmla="*/ 3139321 h 3139321"/>
              <a:gd name="connsiteX24" fmla="*/ 2527522 w 7596378"/>
              <a:gd name="connsiteY24" fmla="*/ 3139321 h 3139321"/>
              <a:gd name="connsiteX25" fmla="*/ 1912906 w 7596378"/>
              <a:gd name="connsiteY25" fmla="*/ 3139321 h 3139321"/>
              <a:gd name="connsiteX26" fmla="*/ 1222326 w 7596378"/>
              <a:gd name="connsiteY26" fmla="*/ 3139321 h 3139321"/>
              <a:gd name="connsiteX27" fmla="*/ 683674 w 7596378"/>
              <a:gd name="connsiteY27" fmla="*/ 3139321 h 3139321"/>
              <a:gd name="connsiteX28" fmla="*/ 0 w 7596378"/>
              <a:gd name="connsiteY28" fmla="*/ 3139321 h 3139321"/>
              <a:gd name="connsiteX29" fmla="*/ 0 w 7596378"/>
              <a:gd name="connsiteY29" fmla="*/ 2542850 h 3139321"/>
              <a:gd name="connsiteX30" fmla="*/ 0 w 7596378"/>
              <a:gd name="connsiteY30" fmla="*/ 1852199 h 3139321"/>
              <a:gd name="connsiteX31" fmla="*/ 0 w 7596378"/>
              <a:gd name="connsiteY31" fmla="*/ 1192942 h 3139321"/>
              <a:gd name="connsiteX32" fmla="*/ 0 w 7596378"/>
              <a:gd name="connsiteY32" fmla="*/ 0 h 3139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596378" h="3139321" extrusionOk="0">
                <a:moveTo>
                  <a:pt x="0" y="0"/>
                </a:moveTo>
                <a:cubicBezTo>
                  <a:pt x="256344" y="40520"/>
                  <a:pt x="498274" y="-28391"/>
                  <a:pt x="842507" y="0"/>
                </a:cubicBezTo>
                <a:cubicBezTo>
                  <a:pt x="1186740" y="28391"/>
                  <a:pt x="1278244" y="-15620"/>
                  <a:pt x="1685015" y="0"/>
                </a:cubicBezTo>
                <a:cubicBezTo>
                  <a:pt x="2091786" y="15620"/>
                  <a:pt x="2003542" y="-6455"/>
                  <a:pt x="2299631" y="0"/>
                </a:cubicBezTo>
                <a:cubicBezTo>
                  <a:pt x="2595720" y="6455"/>
                  <a:pt x="2731378" y="-18034"/>
                  <a:pt x="2990211" y="0"/>
                </a:cubicBezTo>
                <a:cubicBezTo>
                  <a:pt x="3249044" y="18034"/>
                  <a:pt x="3483022" y="1070"/>
                  <a:pt x="3680790" y="0"/>
                </a:cubicBezTo>
                <a:cubicBezTo>
                  <a:pt x="3878558" y="-1070"/>
                  <a:pt x="4021296" y="-15587"/>
                  <a:pt x="4143479" y="0"/>
                </a:cubicBezTo>
                <a:cubicBezTo>
                  <a:pt x="4265662" y="15587"/>
                  <a:pt x="4660774" y="16570"/>
                  <a:pt x="4834059" y="0"/>
                </a:cubicBezTo>
                <a:cubicBezTo>
                  <a:pt x="5007344" y="-16570"/>
                  <a:pt x="5313909" y="19921"/>
                  <a:pt x="5600602" y="0"/>
                </a:cubicBezTo>
                <a:cubicBezTo>
                  <a:pt x="5887295" y="-19921"/>
                  <a:pt x="5864331" y="-19734"/>
                  <a:pt x="6063291" y="0"/>
                </a:cubicBezTo>
                <a:cubicBezTo>
                  <a:pt x="6262251" y="19734"/>
                  <a:pt x="6396154" y="-13394"/>
                  <a:pt x="6601943" y="0"/>
                </a:cubicBezTo>
                <a:cubicBezTo>
                  <a:pt x="6807732" y="13394"/>
                  <a:pt x="7393192" y="-37227"/>
                  <a:pt x="7596378" y="0"/>
                </a:cubicBezTo>
                <a:cubicBezTo>
                  <a:pt x="7621713" y="227671"/>
                  <a:pt x="7580655" y="267138"/>
                  <a:pt x="7596378" y="533685"/>
                </a:cubicBezTo>
                <a:cubicBezTo>
                  <a:pt x="7612101" y="800233"/>
                  <a:pt x="7620723" y="906294"/>
                  <a:pt x="7596378" y="1192942"/>
                </a:cubicBezTo>
                <a:cubicBezTo>
                  <a:pt x="7572033" y="1479590"/>
                  <a:pt x="7576896" y="1683072"/>
                  <a:pt x="7596378" y="1852199"/>
                </a:cubicBezTo>
                <a:cubicBezTo>
                  <a:pt x="7615860" y="2021326"/>
                  <a:pt x="7569510" y="2401031"/>
                  <a:pt x="7596378" y="2542850"/>
                </a:cubicBezTo>
                <a:cubicBezTo>
                  <a:pt x="7623246" y="2684669"/>
                  <a:pt x="7593588" y="2934063"/>
                  <a:pt x="7596378" y="3139321"/>
                </a:cubicBezTo>
                <a:cubicBezTo>
                  <a:pt x="7470927" y="3124578"/>
                  <a:pt x="7354373" y="3143337"/>
                  <a:pt x="7133690" y="3139321"/>
                </a:cubicBezTo>
                <a:cubicBezTo>
                  <a:pt x="6913007" y="3135305"/>
                  <a:pt x="6547044" y="3136951"/>
                  <a:pt x="6367146" y="3139321"/>
                </a:cubicBezTo>
                <a:cubicBezTo>
                  <a:pt x="6187248" y="3141691"/>
                  <a:pt x="6059631" y="3161869"/>
                  <a:pt x="5904457" y="3139321"/>
                </a:cubicBezTo>
                <a:cubicBezTo>
                  <a:pt x="5749283" y="3116773"/>
                  <a:pt x="5386121" y="3148152"/>
                  <a:pt x="5137914" y="3139321"/>
                </a:cubicBezTo>
                <a:cubicBezTo>
                  <a:pt x="4889707" y="3130490"/>
                  <a:pt x="4489181" y="3127356"/>
                  <a:pt x="4295406" y="3139321"/>
                </a:cubicBezTo>
                <a:cubicBezTo>
                  <a:pt x="4101631" y="3151286"/>
                  <a:pt x="3865151" y="3120668"/>
                  <a:pt x="3604827" y="3139321"/>
                </a:cubicBezTo>
                <a:cubicBezTo>
                  <a:pt x="3344503" y="3157974"/>
                  <a:pt x="3297189" y="3132101"/>
                  <a:pt x="3066174" y="3139321"/>
                </a:cubicBezTo>
                <a:cubicBezTo>
                  <a:pt x="2835159" y="3146541"/>
                  <a:pt x="2788162" y="3136221"/>
                  <a:pt x="2527522" y="3139321"/>
                </a:cubicBezTo>
                <a:cubicBezTo>
                  <a:pt x="2266882" y="3142421"/>
                  <a:pt x="2168345" y="3130732"/>
                  <a:pt x="1912906" y="3139321"/>
                </a:cubicBezTo>
                <a:cubicBezTo>
                  <a:pt x="1657467" y="3147910"/>
                  <a:pt x="1515505" y="3122883"/>
                  <a:pt x="1222326" y="3139321"/>
                </a:cubicBezTo>
                <a:cubicBezTo>
                  <a:pt x="929147" y="3155759"/>
                  <a:pt x="945274" y="3161896"/>
                  <a:pt x="683674" y="3139321"/>
                </a:cubicBezTo>
                <a:cubicBezTo>
                  <a:pt x="422074" y="3116746"/>
                  <a:pt x="178071" y="3110923"/>
                  <a:pt x="0" y="3139321"/>
                </a:cubicBezTo>
                <a:cubicBezTo>
                  <a:pt x="6727" y="2929481"/>
                  <a:pt x="16631" y="2797276"/>
                  <a:pt x="0" y="2542850"/>
                </a:cubicBezTo>
                <a:cubicBezTo>
                  <a:pt x="-16631" y="2288424"/>
                  <a:pt x="28359" y="2038937"/>
                  <a:pt x="0" y="1852199"/>
                </a:cubicBezTo>
                <a:cubicBezTo>
                  <a:pt x="-28359" y="1665461"/>
                  <a:pt x="-9387" y="1389020"/>
                  <a:pt x="0" y="1192942"/>
                </a:cubicBezTo>
                <a:cubicBezTo>
                  <a:pt x="9387" y="996864"/>
                  <a:pt x="-22262" y="388343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55511745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JotStar</a:t>
            </a:r>
            <a:r>
              <a:rPr lang="en-US" dirty="0"/>
              <a:t> is more dependent 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urban markets</a:t>
            </a:r>
            <a:r>
              <a:rPr lang="en-US" dirty="0"/>
              <a:t>, while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LioCinema</a:t>
            </a:r>
            <a:r>
              <a:rPr lang="en-US" dirty="0"/>
              <a:t> has a more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diversified revenue stream across city tiers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LioCinema’s revenue from the Basic plan (53.22%) </a:t>
            </a:r>
            <a:r>
              <a:rPr lang="en-US" dirty="0"/>
              <a:t>indicates a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strong appeal to a cost-conscious audience</a:t>
            </a:r>
            <a:r>
              <a:rPr lang="en-US" dirty="0"/>
              <a:t>, likely contributing to its broader reach into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Tier 2 and Tier 3 cities.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JotStar’s revenue from the Premium plan (61.17%) and a significant contribution from the VIP plan (38.83%) </a:t>
            </a:r>
            <a:r>
              <a:rPr lang="en-US" dirty="0"/>
              <a:t>suggest a focus on </a:t>
            </a:r>
            <a:r>
              <a:rPr lang="en-US" dirty="0">
                <a:solidFill>
                  <a:srgbClr val="FFC000"/>
                </a:solidFill>
              </a:rPr>
              <a:t>higher-income users </a:t>
            </a:r>
            <a:r>
              <a:rPr lang="en-US" dirty="0"/>
              <a:t>who are willing to pay for premium or exclusive services.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This aligns with JotStar’s urban focus.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31006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919184F-9C12-1B74-6F3F-A18EBFA6D652}"/>
              </a:ext>
            </a:extLst>
          </p:cNvPr>
          <p:cNvSpPr txBox="1"/>
          <p:nvPr/>
        </p:nvSpPr>
        <p:spPr>
          <a:xfrm>
            <a:off x="2489676" y="83723"/>
            <a:ext cx="6445304" cy="369332"/>
          </a:xfrm>
          <a:custGeom>
            <a:avLst/>
            <a:gdLst>
              <a:gd name="connsiteX0" fmla="*/ 0 w 6445304"/>
              <a:gd name="connsiteY0" fmla="*/ 0 h 369332"/>
              <a:gd name="connsiteX1" fmla="*/ 708983 w 6445304"/>
              <a:gd name="connsiteY1" fmla="*/ 0 h 369332"/>
              <a:gd name="connsiteX2" fmla="*/ 1482420 w 6445304"/>
              <a:gd name="connsiteY2" fmla="*/ 0 h 369332"/>
              <a:gd name="connsiteX3" fmla="*/ 1933591 w 6445304"/>
              <a:gd name="connsiteY3" fmla="*/ 0 h 369332"/>
              <a:gd name="connsiteX4" fmla="*/ 2642575 w 6445304"/>
              <a:gd name="connsiteY4" fmla="*/ 0 h 369332"/>
              <a:gd name="connsiteX5" fmla="*/ 3093746 w 6445304"/>
              <a:gd name="connsiteY5" fmla="*/ 0 h 369332"/>
              <a:gd name="connsiteX6" fmla="*/ 3802729 w 6445304"/>
              <a:gd name="connsiteY6" fmla="*/ 0 h 369332"/>
              <a:gd name="connsiteX7" fmla="*/ 4447260 w 6445304"/>
              <a:gd name="connsiteY7" fmla="*/ 0 h 369332"/>
              <a:gd name="connsiteX8" fmla="*/ 5091790 w 6445304"/>
              <a:gd name="connsiteY8" fmla="*/ 0 h 369332"/>
              <a:gd name="connsiteX9" fmla="*/ 5736321 w 6445304"/>
              <a:gd name="connsiteY9" fmla="*/ 0 h 369332"/>
              <a:gd name="connsiteX10" fmla="*/ 6445304 w 6445304"/>
              <a:gd name="connsiteY10" fmla="*/ 0 h 369332"/>
              <a:gd name="connsiteX11" fmla="*/ 6445304 w 6445304"/>
              <a:gd name="connsiteY11" fmla="*/ 369332 h 369332"/>
              <a:gd name="connsiteX12" fmla="*/ 5929680 w 6445304"/>
              <a:gd name="connsiteY12" fmla="*/ 369332 h 369332"/>
              <a:gd name="connsiteX13" fmla="*/ 5414055 w 6445304"/>
              <a:gd name="connsiteY13" fmla="*/ 369332 h 369332"/>
              <a:gd name="connsiteX14" fmla="*/ 4898431 w 6445304"/>
              <a:gd name="connsiteY14" fmla="*/ 369332 h 369332"/>
              <a:gd name="connsiteX15" fmla="*/ 4447260 w 6445304"/>
              <a:gd name="connsiteY15" fmla="*/ 369332 h 369332"/>
              <a:gd name="connsiteX16" fmla="*/ 3738276 w 6445304"/>
              <a:gd name="connsiteY16" fmla="*/ 369332 h 369332"/>
              <a:gd name="connsiteX17" fmla="*/ 3222652 w 6445304"/>
              <a:gd name="connsiteY17" fmla="*/ 369332 h 369332"/>
              <a:gd name="connsiteX18" fmla="*/ 2578122 w 6445304"/>
              <a:gd name="connsiteY18" fmla="*/ 369332 h 369332"/>
              <a:gd name="connsiteX19" fmla="*/ 1933591 w 6445304"/>
              <a:gd name="connsiteY19" fmla="*/ 369332 h 369332"/>
              <a:gd name="connsiteX20" fmla="*/ 1224608 w 6445304"/>
              <a:gd name="connsiteY20" fmla="*/ 369332 h 369332"/>
              <a:gd name="connsiteX21" fmla="*/ 708983 w 6445304"/>
              <a:gd name="connsiteY21" fmla="*/ 369332 h 369332"/>
              <a:gd name="connsiteX22" fmla="*/ 0 w 6445304"/>
              <a:gd name="connsiteY22" fmla="*/ 369332 h 369332"/>
              <a:gd name="connsiteX23" fmla="*/ 0 w 6445304"/>
              <a:gd name="connsiteY23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445304" h="369332" fill="none" extrusionOk="0">
                <a:moveTo>
                  <a:pt x="0" y="0"/>
                </a:moveTo>
                <a:cubicBezTo>
                  <a:pt x="330014" y="26138"/>
                  <a:pt x="399479" y="-27596"/>
                  <a:pt x="708983" y="0"/>
                </a:cubicBezTo>
                <a:cubicBezTo>
                  <a:pt x="1018487" y="27596"/>
                  <a:pt x="1142323" y="-19335"/>
                  <a:pt x="1482420" y="0"/>
                </a:cubicBezTo>
                <a:cubicBezTo>
                  <a:pt x="1822517" y="19335"/>
                  <a:pt x="1816320" y="-6218"/>
                  <a:pt x="1933591" y="0"/>
                </a:cubicBezTo>
                <a:cubicBezTo>
                  <a:pt x="2050862" y="6218"/>
                  <a:pt x="2290148" y="-13774"/>
                  <a:pt x="2642575" y="0"/>
                </a:cubicBezTo>
                <a:cubicBezTo>
                  <a:pt x="2995002" y="13774"/>
                  <a:pt x="2957702" y="12157"/>
                  <a:pt x="3093746" y="0"/>
                </a:cubicBezTo>
                <a:cubicBezTo>
                  <a:pt x="3229790" y="-12157"/>
                  <a:pt x="3517061" y="-10263"/>
                  <a:pt x="3802729" y="0"/>
                </a:cubicBezTo>
                <a:cubicBezTo>
                  <a:pt x="4088397" y="10263"/>
                  <a:pt x="4295982" y="7802"/>
                  <a:pt x="4447260" y="0"/>
                </a:cubicBezTo>
                <a:cubicBezTo>
                  <a:pt x="4598538" y="-7802"/>
                  <a:pt x="4889282" y="5883"/>
                  <a:pt x="5091790" y="0"/>
                </a:cubicBezTo>
                <a:cubicBezTo>
                  <a:pt x="5294298" y="-5883"/>
                  <a:pt x="5591011" y="-20641"/>
                  <a:pt x="5736321" y="0"/>
                </a:cubicBezTo>
                <a:cubicBezTo>
                  <a:pt x="5881631" y="20641"/>
                  <a:pt x="6275965" y="1739"/>
                  <a:pt x="6445304" y="0"/>
                </a:cubicBezTo>
                <a:cubicBezTo>
                  <a:pt x="6451303" y="115157"/>
                  <a:pt x="6461868" y="290363"/>
                  <a:pt x="6445304" y="369332"/>
                </a:cubicBezTo>
                <a:cubicBezTo>
                  <a:pt x="6286875" y="364348"/>
                  <a:pt x="6108118" y="363054"/>
                  <a:pt x="5929680" y="369332"/>
                </a:cubicBezTo>
                <a:cubicBezTo>
                  <a:pt x="5751242" y="375610"/>
                  <a:pt x="5535915" y="365548"/>
                  <a:pt x="5414055" y="369332"/>
                </a:cubicBezTo>
                <a:cubicBezTo>
                  <a:pt x="5292195" y="373116"/>
                  <a:pt x="5139264" y="365131"/>
                  <a:pt x="4898431" y="369332"/>
                </a:cubicBezTo>
                <a:cubicBezTo>
                  <a:pt x="4657598" y="373533"/>
                  <a:pt x="4570783" y="387332"/>
                  <a:pt x="4447260" y="369332"/>
                </a:cubicBezTo>
                <a:cubicBezTo>
                  <a:pt x="4323737" y="351332"/>
                  <a:pt x="4063594" y="351216"/>
                  <a:pt x="3738276" y="369332"/>
                </a:cubicBezTo>
                <a:cubicBezTo>
                  <a:pt x="3412958" y="387448"/>
                  <a:pt x="3381336" y="353043"/>
                  <a:pt x="3222652" y="369332"/>
                </a:cubicBezTo>
                <a:cubicBezTo>
                  <a:pt x="3063968" y="385621"/>
                  <a:pt x="2831153" y="373307"/>
                  <a:pt x="2578122" y="369332"/>
                </a:cubicBezTo>
                <a:cubicBezTo>
                  <a:pt x="2325091" y="365358"/>
                  <a:pt x="2221415" y="349308"/>
                  <a:pt x="1933591" y="369332"/>
                </a:cubicBezTo>
                <a:cubicBezTo>
                  <a:pt x="1645767" y="389356"/>
                  <a:pt x="1501886" y="362147"/>
                  <a:pt x="1224608" y="369332"/>
                </a:cubicBezTo>
                <a:cubicBezTo>
                  <a:pt x="947330" y="376517"/>
                  <a:pt x="872557" y="379016"/>
                  <a:pt x="708983" y="369332"/>
                </a:cubicBezTo>
                <a:cubicBezTo>
                  <a:pt x="545409" y="359648"/>
                  <a:pt x="245998" y="339398"/>
                  <a:pt x="0" y="369332"/>
                </a:cubicBezTo>
                <a:cubicBezTo>
                  <a:pt x="-7183" y="251774"/>
                  <a:pt x="1116" y="97199"/>
                  <a:pt x="0" y="0"/>
                </a:cubicBezTo>
                <a:close/>
              </a:path>
              <a:path w="6445304" h="369332" stroke="0" extrusionOk="0">
                <a:moveTo>
                  <a:pt x="0" y="0"/>
                </a:moveTo>
                <a:cubicBezTo>
                  <a:pt x="260773" y="-1461"/>
                  <a:pt x="559752" y="-20135"/>
                  <a:pt x="773436" y="0"/>
                </a:cubicBezTo>
                <a:cubicBezTo>
                  <a:pt x="987120" y="20135"/>
                  <a:pt x="1118348" y="22481"/>
                  <a:pt x="1224608" y="0"/>
                </a:cubicBezTo>
                <a:cubicBezTo>
                  <a:pt x="1330868" y="-22481"/>
                  <a:pt x="1571053" y="-6392"/>
                  <a:pt x="1675779" y="0"/>
                </a:cubicBezTo>
                <a:cubicBezTo>
                  <a:pt x="1780505" y="6392"/>
                  <a:pt x="2235229" y="-33039"/>
                  <a:pt x="2384762" y="0"/>
                </a:cubicBezTo>
                <a:cubicBezTo>
                  <a:pt x="2534295" y="33039"/>
                  <a:pt x="2747566" y="25031"/>
                  <a:pt x="3029293" y="0"/>
                </a:cubicBezTo>
                <a:cubicBezTo>
                  <a:pt x="3311020" y="-25031"/>
                  <a:pt x="3523936" y="7016"/>
                  <a:pt x="3738276" y="0"/>
                </a:cubicBezTo>
                <a:cubicBezTo>
                  <a:pt x="3952616" y="-7016"/>
                  <a:pt x="4069251" y="-9763"/>
                  <a:pt x="4382807" y="0"/>
                </a:cubicBezTo>
                <a:cubicBezTo>
                  <a:pt x="4696363" y="9763"/>
                  <a:pt x="4826484" y="22694"/>
                  <a:pt x="5156243" y="0"/>
                </a:cubicBezTo>
                <a:cubicBezTo>
                  <a:pt x="5486002" y="-22694"/>
                  <a:pt x="5590768" y="374"/>
                  <a:pt x="5800774" y="0"/>
                </a:cubicBezTo>
                <a:cubicBezTo>
                  <a:pt x="6010780" y="-374"/>
                  <a:pt x="6179175" y="11234"/>
                  <a:pt x="6445304" y="0"/>
                </a:cubicBezTo>
                <a:cubicBezTo>
                  <a:pt x="6446172" y="163764"/>
                  <a:pt x="6441456" y="251670"/>
                  <a:pt x="6445304" y="369332"/>
                </a:cubicBezTo>
                <a:cubicBezTo>
                  <a:pt x="6191921" y="343270"/>
                  <a:pt x="5993298" y="365338"/>
                  <a:pt x="5736321" y="369332"/>
                </a:cubicBezTo>
                <a:cubicBezTo>
                  <a:pt x="5479344" y="373326"/>
                  <a:pt x="5362150" y="355563"/>
                  <a:pt x="5027337" y="369332"/>
                </a:cubicBezTo>
                <a:cubicBezTo>
                  <a:pt x="4692524" y="383101"/>
                  <a:pt x="4505207" y="395556"/>
                  <a:pt x="4318354" y="369332"/>
                </a:cubicBezTo>
                <a:cubicBezTo>
                  <a:pt x="4131501" y="343108"/>
                  <a:pt x="3925761" y="366376"/>
                  <a:pt x="3673823" y="369332"/>
                </a:cubicBezTo>
                <a:cubicBezTo>
                  <a:pt x="3421885" y="372288"/>
                  <a:pt x="3145009" y="363609"/>
                  <a:pt x="2900387" y="369332"/>
                </a:cubicBezTo>
                <a:cubicBezTo>
                  <a:pt x="2655765" y="375055"/>
                  <a:pt x="2304917" y="381501"/>
                  <a:pt x="2126950" y="369332"/>
                </a:cubicBezTo>
                <a:cubicBezTo>
                  <a:pt x="1948983" y="357163"/>
                  <a:pt x="1610248" y="342242"/>
                  <a:pt x="1417967" y="369332"/>
                </a:cubicBezTo>
                <a:cubicBezTo>
                  <a:pt x="1225686" y="396422"/>
                  <a:pt x="1132723" y="362882"/>
                  <a:pt x="902343" y="369332"/>
                </a:cubicBezTo>
                <a:cubicBezTo>
                  <a:pt x="671963" y="375782"/>
                  <a:pt x="238405" y="367190"/>
                  <a:pt x="0" y="369332"/>
                </a:cubicBezTo>
                <a:cubicBezTo>
                  <a:pt x="15152" y="272226"/>
                  <a:pt x="-1729" y="129450"/>
                  <a:pt x="0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4723705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Executive Summary</a:t>
            </a:r>
            <a:endParaRPr lang="en-IN" b="1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AF24F1-F620-B85E-A17C-7C98F156F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132" y="653705"/>
            <a:ext cx="8356419" cy="406368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90C97C7-E02B-BBBA-1547-92A8AAD75AFF}"/>
              </a:ext>
            </a:extLst>
          </p:cNvPr>
          <p:cNvGrpSpPr/>
          <p:nvPr/>
        </p:nvGrpSpPr>
        <p:grpSpPr>
          <a:xfrm>
            <a:off x="533741" y="4945087"/>
            <a:ext cx="5187978" cy="1543831"/>
            <a:chOff x="980146" y="4576597"/>
            <a:chExt cx="4964850" cy="149437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67D57AA-8B67-F1FC-2CD1-F10F16A42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358" y="5756074"/>
              <a:ext cx="301108" cy="301108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B0B9A96-9CE8-DB91-BFED-7BFC3E868EA2}"/>
                </a:ext>
              </a:extLst>
            </p:cNvPr>
            <p:cNvGrpSpPr/>
            <p:nvPr/>
          </p:nvGrpSpPr>
          <p:grpSpPr>
            <a:xfrm>
              <a:off x="980146" y="4576597"/>
              <a:ext cx="4964850" cy="1494377"/>
              <a:chOff x="969224" y="4583266"/>
              <a:chExt cx="4964850" cy="1494377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29AF0A-DD7D-92E6-69F1-2BAA5BB2D2B3}"/>
                  </a:ext>
                </a:extLst>
              </p:cNvPr>
              <p:cNvSpPr txBox="1"/>
              <p:nvPr/>
            </p:nvSpPr>
            <p:spPr>
              <a:xfrm>
                <a:off x="969224" y="4583266"/>
                <a:ext cx="3506240" cy="30777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ptos" panose="020B0004020202020204" pitchFamily="34" charset="0"/>
                  </a:rPr>
                  <a:t>LioCinema: High Reach, Low Monetization</a:t>
                </a: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7C1739A-12D7-036C-A5AD-11C05A9EC7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2200" y="4998909"/>
                <a:ext cx="279344" cy="279344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6507E2-6891-4041-FECF-B46ECF065397}"/>
                  </a:ext>
                </a:extLst>
              </p:cNvPr>
              <p:cNvSpPr txBox="1"/>
              <p:nvPr/>
            </p:nvSpPr>
            <p:spPr>
              <a:xfrm>
                <a:off x="1498599" y="4962524"/>
                <a:ext cx="44354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ptos Display" panose="020B0004020202020204" pitchFamily="34" charset="0"/>
                  </a:rPr>
                  <a:t>183K users</a:t>
                </a:r>
                <a:r>
                  <a:rPr lang="en-US" sz="1400" dirty="0">
                    <a:latin typeface="Aptos Display" panose="020B0004020202020204" pitchFamily="34" charset="0"/>
                  </a:rPr>
                  <a:t> but </a:t>
                </a:r>
                <a:r>
                  <a:rPr lang="en-US" sz="1400" b="1" dirty="0"/>
                  <a:t>only</a:t>
                </a:r>
                <a:r>
                  <a:rPr lang="en-US" sz="1400" b="1" dirty="0">
                    <a:latin typeface="Aptos Display" panose="020B0004020202020204" pitchFamily="34" charset="0"/>
                  </a:rPr>
                  <a:t> 42.8 % are paid  ➡️ $7M revenue</a:t>
                </a:r>
                <a:endParaRPr lang="en-IN" sz="1400" b="1" dirty="0">
                  <a:latin typeface="Aptos Display" panose="020B0004020202020204" pitchFamily="34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5104D7-6191-7CDC-1CDC-66CFFE7F657F}"/>
                  </a:ext>
                </a:extLst>
              </p:cNvPr>
              <p:cNvSpPr txBox="1"/>
              <p:nvPr/>
            </p:nvSpPr>
            <p:spPr>
              <a:xfrm>
                <a:off x="969224" y="5331856"/>
                <a:ext cx="48473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⬆️    </a:t>
                </a:r>
                <a:r>
                  <a:rPr lang="en-US" sz="1400" b="1" dirty="0"/>
                  <a:t>Fastest growth (25.3%)</a:t>
                </a:r>
                <a:r>
                  <a:rPr lang="en-US" sz="1400" dirty="0"/>
                  <a:t>, mainly in </a:t>
                </a:r>
                <a:r>
                  <a:rPr lang="en-US" sz="1400" b="1" dirty="0"/>
                  <a:t>Tier 2 &amp; 3 cities</a:t>
                </a:r>
                <a:endParaRPr lang="en-IN" b="1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FDAD5D-24CC-BBC2-A3CB-55342C132A9D}"/>
                  </a:ext>
                </a:extLst>
              </p:cNvPr>
              <p:cNvSpPr txBox="1"/>
              <p:nvPr/>
            </p:nvSpPr>
            <p:spPr>
              <a:xfrm>
                <a:off x="1473388" y="5769866"/>
                <a:ext cx="39844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ptos Display" panose="020B0004020202020204" pitchFamily="34" charset="0"/>
                  </a:rPr>
                  <a:t>Content Dominance: </a:t>
                </a:r>
                <a:r>
                  <a:rPr lang="en-US" sz="1400" dirty="0">
                    <a:latin typeface="Aptos Display" panose="020B0004020202020204" pitchFamily="34" charset="0"/>
                  </a:rPr>
                  <a:t>Hindi &amp; regional languages</a:t>
                </a:r>
                <a:endParaRPr lang="en-IN" sz="1400" dirty="0">
                  <a:latin typeface="Aptos Display" panose="020B0004020202020204" pitchFamily="34" charset="0"/>
                </a:endParaRP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713ADFD-F02E-E171-9A00-E8125A840DCB}"/>
              </a:ext>
            </a:extLst>
          </p:cNvPr>
          <p:cNvGrpSpPr/>
          <p:nvPr/>
        </p:nvGrpSpPr>
        <p:grpSpPr>
          <a:xfrm>
            <a:off x="6470282" y="4945087"/>
            <a:ext cx="5279758" cy="1557091"/>
            <a:chOff x="6384897" y="4517398"/>
            <a:chExt cx="5187977" cy="153003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120C0D7-3B18-D622-98C4-EBAFE60374D0}"/>
                </a:ext>
              </a:extLst>
            </p:cNvPr>
            <p:cNvSpPr txBox="1"/>
            <p:nvPr/>
          </p:nvSpPr>
          <p:spPr>
            <a:xfrm>
              <a:off x="6384897" y="4517398"/>
              <a:ext cx="3506240" cy="30777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ptos" panose="020B0004020202020204" pitchFamily="34" charset="0"/>
                </a:rPr>
                <a:t>JotStar: Premium Model, Slow Growth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A582A20-AEF4-68B4-48D8-8033010EADE4}"/>
                </a:ext>
              </a:extLst>
            </p:cNvPr>
            <p:cNvGrpSpPr/>
            <p:nvPr/>
          </p:nvGrpSpPr>
          <p:grpSpPr>
            <a:xfrm>
              <a:off x="6586962" y="4954486"/>
              <a:ext cx="4985912" cy="1092951"/>
              <a:chOff x="6282162" y="4984692"/>
              <a:chExt cx="4985912" cy="1092951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1D922B51-DCE1-E826-4C99-3D6B801393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07150" y="4998909"/>
                <a:ext cx="279344" cy="279344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B9B483A-D6DB-7698-00F3-7C021EC0E2EC}"/>
                  </a:ext>
                </a:extLst>
              </p:cNvPr>
              <p:cNvSpPr txBox="1"/>
              <p:nvPr/>
            </p:nvSpPr>
            <p:spPr>
              <a:xfrm>
                <a:off x="6832599" y="4984692"/>
                <a:ext cx="44354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ptos Display" panose="020B0004020202020204" pitchFamily="34" charset="0"/>
                  </a:rPr>
                  <a:t>45K users</a:t>
                </a:r>
                <a:r>
                  <a:rPr lang="en-US" sz="1400" dirty="0">
                    <a:latin typeface="Aptos Display" panose="020B0004020202020204" pitchFamily="34" charset="0"/>
                  </a:rPr>
                  <a:t> but </a:t>
                </a:r>
                <a:r>
                  <a:rPr lang="en-US" sz="1400" b="1" dirty="0">
                    <a:latin typeface="Aptos Display" panose="020B0004020202020204" pitchFamily="34" charset="0"/>
                  </a:rPr>
                  <a:t> 72.9 % are paid  ➡️ $8M revenue</a:t>
                </a:r>
                <a:endParaRPr lang="en-IN" sz="1400" b="1" dirty="0">
                  <a:latin typeface="Aptos Display" panose="020B0004020202020204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630D735-2D68-E220-6B2A-15577E7240D9}"/>
                  </a:ext>
                </a:extLst>
              </p:cNvPr>
              <p:cNvSpPr txBox="1"/>
              <p:nvPr/>
            </p:nvSpPr>
            <p:spPr>
              <a:xfrm>
                <a:off x="6282162" y="5331856"/>
                <a:ext cx="48473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➡️    </a:t>
                </a:r>
                <a:r>
                  <a:rPr lang="en-US" sz="1400" b="1" dirty="0"/>
                  <a:t>Slow growth (10.6%)</a:t>
                </a:r>
                <a:r>
                  <a:rPr lang="en-US" sz="1400" dirty="0"/>
                  <a:t>, strongest in </a:t>
                </a:r>
                <a:r>
                  <a:rPr lang="en-US" sz="1400" b="1" dirty="0"/>
                  <a:t>Tier 1 cities</a:t>
                </a:r>
                <a:endParaRPr lang="en-IN" b="1" dirty="0"/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82AA1A50-634A-34CC-B0FB-028E16B5A1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80710" y="5769866"/>
                <a:ext cx="301108" cy="301108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0EEDB3-0487-C396-C321-C0FBEC6F220C}"/>
                  </a:ext>
                </a:extLst>
              </p:cNvPr>
              <p:cNvSpPr txBox="1"/>
              <p:nvPr/>
            </p:nvSpPr>
            <p:spPr>
              <a:xfrm>
                <a:off x="6772780" y="5769866"/>
                <a:ext cx="39844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ptos Display" panose="020B0004020202020204" pitchFamily="34" charset="0"/>
                  </a:rPr>
                  <a:t>Content Dominance: </a:t>
                </a:r>
                <a:r>
                  <a:rPr lang="en-US" sz="1400" dirty="0">
                    <a:latin typeface="Aptos Display" panose="020B0004020202020204" pitchFamily="34" charset="0"/>
                  </a:rPr>
                  <a:t>English &amp; Hindi</a:t>
                </a:r>
                <a:endParaRPr lang="en-IN" sz="1400" dirty="0">
                  <a:latin typeface="Aptos Display" panose="020B00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56822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72D7600-7A34-EDC2-FFF8-D3F95B414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0712" y="1937224"/>
            <a:ext cx="7268997" cy="2390370"/>
          </a:xfrm>
        </p:spPr>
        <p:txBody>
          <a:bodyPr>
            <a:normAutofit/>
          </a:bodyPr>
          <a:lstStyle/>
          <a:p>
            <a:pPr algn="l"/>
            <a:r>
              <a:rPr lang="en-IN" sz="3200" i="0" dirty="0">
                <a:effectLst/>
                <a:latin typeface="Inter"/>
              </a:rPr>
              <a:t>Strategies &amp; Recommendations for Merged OTT Platform (LioCinema-JotStar)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642647F-DA61-D097-8C7F-F3250050E648}"/>
              </a:ext>
            </a:extLst>
          </p:cNvPr>
          <p:cNvSpPr/>
          <p:nvPr/>
        </p:nvSpPr>
        <p:spPr>
          <a:xfrm>
            <a:off x="1718612" y="2743789"/>
            <a:ext cx="1609344" cy="90525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3000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38C6F514-8329-9539-5C5E-7E8D792B05C6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04945" y="1785582"/>
            <a:ext cx="4027102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LioCinema: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+mj-lt"/>
              </a:rPr>
              <a:t>Struggles with engagement in Free and Basic tiers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with a significant portion of users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+mj-lt"/>
              </a:rPr>
              <a:t>showing low watch time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(e.g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., 49.9% engagement rate for Free users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vs.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+mj-lt"/>
              </a:rPr>
              <a:t>JotStar’s 78.4%).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+mj-lt"/>
              </a:rPr>
              <a:t>Younger users (18-24) have the lowest active rates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while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+mj-lt"/>
              </a:rPr>
              <a:t>older users (45+)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are more engaged 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+mj-lt"/>
              </a:rPr>
              <a:t>65.2%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JotStar: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Demonstrates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+mj-lt"/>
              </a:rPr>
              <a:t>higher overall engagement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even among Free users (78.4%), and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+mj-lt"/>
              </a:rPr>
              <a:t>retains high-value customers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(Premium: 94.3%, VIP: 88.5%).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3DF2EB-9BE5-2F25-52F7-D056C3286782}"/>
              </a:ext>
            </a:extLst>
          </p:cNvPr>
          <p:cNvSpPr txBox="1"/>
          <p:nvPr/>
        </p:nvSpPr>
        <p:spPr>
          <a:xfrm>
            <a:off x="3858687" y="136735"/>
            <a:ext cx="3827443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dirty="0"/>
              <a:t>To Increase Engagement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0DF04C-EB7B-A241-30FF-E3FCCA0B011A}"/>
              </a:ext>
            </a:extLst>
          </p:cNvPr>
          <p:cNvSpPr txBox="1"/>
          <p:nvPr/>
        </p:nvSpPr>
        <p:spPr>
          <a:xfrm>
            <a:off x="5471478" y="714705"/>
            <a:ext cx="2101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Recommendation</a:t>
            </a:r>
            <a:endParaRPr lang="en-IN" sz="1600" dirty="0">
              <a:solidFill>
                <a:schemeClr val="accent5">
                  <a:lumMod val="75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15E092CE-840E-C3EE-2B9F-FCC3375BD2EE}"/>
              </a:ext>
            </a:extLst>
          </p:cNvPr>
          <p:cNvSpPr/>
          <p:nvPr/>
        </p:nvSpPr>
        <p:spPr>
          <a:xfrm>
            <a:off x="6096001" y="1165475"/>
            <a:ext cx="213360" cy="36933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90754E-F2D3-4BD3-24E3-94AA39848ADC}"/>
              </a:ext>
            </a:extLst>
          </p:cNvPr>
          <p:cNvSpPr txBox="1"/>
          <p:nvPr/>
        </p:nvSpPr>
        <p:spPr>
          <a:xfrm>
            <a:off x="4966348" y="1566989"/>
            <a:ext cx="43595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IN" dirty="0"/>
              <a:t>Personalized Recommendations </a:t>
            </a:r>
          </a:p>
          <a:p>
            <a:pPr marL="285750" indent="-285750">
              <a:buFontTx/>
              <a:buChar char="-"/>
            </a:pPr>
            <a:endParaRPr lang="en-IN" dirty="0"/>
          </a:p>
          <a:p>
            <a:pPr marL="285750" indent="-285750">
              <a:buFontTx/>
              <a:buChar char="-"/>
            </a:pPr>
            <a:r>
              <a:rPr lang="en-IN" dirty="0"/>
              <a:t>Gamification</a:t>
            </a:r>
          </a:p>
          <a:p>
            <a:pPr marL="285750" indent="-285750">
              <a:buFontTx/>
              <a:buChar char="-"/>
            </a:pPr>
            <a:endParaRPr lang="en-IN" dirty="0"/>
          </a:p>
          <a:p>
            <a:pPr marL="285750" indent="-285750">
              <a:buFontTx/>
              <a:buChar char="-"/>
            </a:pPr>
            <a:r>
              <a:rPr lang="en-IN" dirty="0"/>
              <a:t>Personalized Notifications</a:t>
            </a:r>
          </a:p>
          <a:p>
            <a:pPr marL="285750" indent="-285750">
              <a:buFontTx/>
              <a:buChar char="-"/>
            </a:pPr>
            <a:endParaRPr lang="en-IN" dirty="0"/>
          </a:p>
          <a:p>
            <a:pPr marL="285750" indent="-285750">
              <a:buFontTx/>
              <a:buChar char="-"/>
            </a:pPr>
            <a:r>
              <a:rPr lang="en-IN" dirty="0"/>
              <a:t>Freemium Teasers</a:t>
            </a:r>
          </a:p>
          <a:p>
            <a:pPr marL="285750" indent="-285750">
              <a:buFontTx/>
              <a:buChar char="-"/>
            </a:pPr>
            <a:endParaRPr lang="en-IN" dirty="0"/>
          </a:p>
          <a:p>
            <a:pPr marL="285750" indent="-285750">
              <a:buFontTx/>
              <a:buChar char="-"/>
            </a:pPr>
            <a:r>
              <a:rPr lang="en-IN" dirty="0"/>
              <a:t>Interactive Features</a:t>
            </a:r>
          </a:p>
          <a:p>
            <a:pPr marL="285750" indent="-285750">
              <a:buFontTx/>
              <a:buChar char="-"/>
            </a:pPr>
            <a:endParaRPr lang="en-IN" dirty="0"/>
          </a:p>
          <a:p>
            <a:r>
              <a:rPr lang="en-IN" dirty="0"/>
              <a:t>-    Targeted Content for Youth</a:t>
            </a:r>
          </a:p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4ED0FD-A28E-BBD8-FC82-832B6430BBF3}"/>
              </a:ext>
            </a:extLst>
          </p:cNvPr>
          <p:cNvSpPr txBox="1"/>
          <p:nvPr/>
        </p:nvSpPr>
        <p:spPr>
          <a:xfrm>
            <a:off x="9268477" y="1313239"/>
            <a:ext cx="25492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Use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AI to suggest relevant content based on past preferences</a:t>
            </a:r>
            <a:endParaRPr lang="en-IN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BB6EF5C-3422-322B-A8C5-800A7171450E}"/>
              </a:ext>
            </a:extLst>
          </p:cNvPr>
          <p:cNvSpPr/>
          <p:nvPr/>
        </p:nvSpPr>
        <p:spPr>
          <a:xfrm rot="16200000">
            <a:off x="8828372" y="1420471"/>
            <a:ext cx="114037" cy="68433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D212B4-1CDE-50B0-B4D3-CBF416D7C933}"/>
              </a:ext>
            </a:extLst>
          </p:cNvPr>
          <p:cNvSpPr txBox="1"/>
          <p:nvPr/>
        </p:nvSpPr>
        <p:spPr>
          <a:xfrm>
            <a:off x="8898908" y="2941498"/>
            <a:ext cx="31528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Offer </a:t>
            </a:r>
            <a:r>
              <a:rPr lang="en-US" sz="1400" dirty="0">
                <a:solidFill>
                  <a:srgbClr val="FB1591"/>
                </a:solidFill>
              </a:rPr>
              <a:t>limited-time access to Premium content for Free users </a:t>
            </a:r>
            <a:r>
              <a:rPr lang="en-US" sz="1400" dirty="0"/>
              <a:t>(e.g., a “Premium Weekend”) to showcase value and encourage upgrades, leveraging JotStar’s success with paid-tier engagement.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4EEDD467-416A-0B5A-EB05-7B46121C37F3}"/>
              </a:ext>
            </a:extLst>
          </p:cNvPr>
          <p:cNvSpPr/>
          <p:nvPr/>
        </p:nvSpPr>
        <p:spPr>
          <a:xfrm rot="16200000">
            <a:off x="8136819" y="2841382"/>
            <a:ext cx="80250" cy="1113274"/>
          </a:xfrm>
          <a:prstGeom prst="downArrow">
            <a:avLst>
              <a:gd name="adj1" fmla="val 50000"/>
              <a:gd name="adj2" fmla="val 4640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387A22-1EDB-35C9-6E51-F3D71C82E4C2}"/>
              </a:ext>
            </a:extLst>
          </p:cNvPr>
          <p:cNvSpPr txBox="1"/>
          <p:nvPr/>
        </p:nvSpPr>
        <p:spPr>
          <a:xfrm>
            <a:off x="5772409" y="5417006"/>
            <a:ext cx="33458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Develop </a:t>
            </a:r>
            <a:r>
              <a:rPr lang="en-US" sz="1400" dirty="0">
                <a:solidFill>
                  <a:srgbClr val="FF0000"/>
                </a:solidFill>
              </a:rPr>
              <a:t>short-form, trendy content (e.g., web shorts, reels) </a:t>
            </a:r>
            <a:r>
              <a:rPr lang="en-US" sz="1400" dirty="0"/>
              <a:t>to attract and retain LioCinema’s inactive 18-24 age group, aligning with their consumption habits.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2512D63B-3BB8-44C6-7781-A620D422892B}"/>
              </a:ext>
            </a:extLst>
          </p:cNvPr>
          <p:cNvSpPr/>
          <p:nvPr/>
        </p:nvSpPr>
        <p:spPr>
          <a:xfrm>
            <a:off x="7038529" y="4733515"/>
            <a:ext cx="113881" cy="68349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484B15-BFC4-4AB3-BFB7-F348A0C2A491}"/>
              </a:ext>
            </a:extLst>
          </p:cNvPr>
          <p:cNvSpPr txBox="1"/>
          <p:nvPr/>
        </p:nvSpPr>
        <p:spPr>
          <a:xfrm>
            <a:off x="8456183" y="2131940"/>
            <a:ext cx="2985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Introduce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badges, streaks, and rewards for watching and engaging.</a:t>
            </a:r>
            <a:endParaRPr lang="en-IN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B74231F1-15F4-6C87-31BB-A22F30DDD9C3}"/>
              </a:ext>
            </a:extLst>
          </p:cNvPr>
          <p:cNvSpPr/>
          <p:nvPr/>
        </p:nvSpPr>
        <p:spPr>
          <a:xfrm rot="16200000">
            <a:off x="7574186" y="1560208"/>
            <a:ext cx="73617" cy="152427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5A92B3A6-CCF3-4779-FF1F-ECE868850142}"/>
              </a:ext>
            </a:extLst>
          </p:cNvPr>
          <p:cNvSpPr/>
          <p:nvPr/>
        </p:nvSpPr>
        <p:spPr>
          <a:xfrm rot="17515026" flipH="1">
            <a:off x="8236498" y="3356145"/>
            <a:ext cx="64075" cy="1943505"/>
          </a:xfrm>
          <a:prstGeom prst="downArrow">
            <a:avLst>
              <a:gd name="adj1" fmla="val 50000"/>
              <a:gd name="adj2" fmla="val 4640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A1E66B-8C8F-242C-A6E3-0710F449C06F}"/>
              </a:ext>
            </a:extLst>
          </p:cNvPr>
          <p:cNvSpPr txBox="1"/>
          <p:nvPr/>
        </p:nvSpPr>
        <p:spPr>
          <a:xfrm>
            <a:off x="9268477" y="4383144"/>
            <a:ext cx="2374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Add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polls, quizzes, or live watch parties </a:t>
            </a:r>
            <a:r>
              <a:rPr lang="en-US" sz="1200" dirty="0"/>
              <a:t>(e.g., for sports or popular series) to boost community engagement, appealing to JotStar’s diverse content strengths.</a:t>
            </a:r>
          </a:p>
          <a:p>
            <a:endParaRPr lang="en-IN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12E415-D710-BCCD-CF9E-90DC3E838B11}"/>
              </a:ext>
            </a:extLst>
          </p:cNvPr>
          <p:cNvSpPr txBox="1"/>
          <p:nvPr/>
        </p:nvSpPr>
        <p:spPr>
          <a:xfrm>
            <a:off x="1175375" y="1282461"/>
            <a:ext cx="1801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Analysis</a:t>
            </a:r>
            <a:endParaRPr lang="en-IN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5169515-66C0-52AD-3D84-C9A6533AF176}"/>
              </a:ext>
            </a:extLst>
          </p:cNvPr>
          <p:cNvCxnSpPr>
            <a:cxnSpLocks/>
          </p:cNvCxnSpPr>
          <p:nvPr/>
        </p:nvCxnSpPr>
        <p:spPr>
          <a:xfrm>
            <a:off x="4345621" y="1246788"/>
            <a:ext cx="0" cy="5182393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89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 animBg="1"/>
      <p:bldP spid="13" grpId="1" animBg="1"/>
      <p:bldP spid="14" grpId="0"/>
      <p:bldP spid="14" grpId="1"/>
      <p:bldP spid="15" grpId="0" animBg="1"/>
      <p:bldP spid="15" grpId="1" animBg="1"/>
      <p:bldP spid="16" grpId="0"/>
      <p:bldP spid="16" grpId="1"/>
      <p:bldP spid="17" grpId="0" animBg="1"/>
      <p:bldP spid="17" grpId="1" animBg="1"/>
      <p:bldP spid="18" grpId="0"/>
      <p:bldP spid="19" grpId="0" animBg="1"/>
      <p:bldP spid="20" grpId="0" animBg="1"/>
      <p:bldP spid="20" grpId="1" animBg="1"/>
      <p:bldP spid="21" grpId="0"/>
      <p:bldP spid="21" grpId="1"/>
      <p:bldP spid="2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82690E-900A-72B5-D2F5-A722F468F900}"/>
              </a:ext>
            </a:extLst>
          </p:cNvPr>
          <p:cNvSpPr txBox="1"/>
          <p:nvPr/>
        </p:nvSpPr>
        <p:spPr>
          <a:xfrm>
            <a:off x="2676333" y="95017"/>
            <a:ext cx="6534721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Brand Campaigns to Establish Market Leadership</a:t>
            </a:r>
            <a:endParaRPr lang="en-IN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A61E59-3A26-0EC8-6A5C-7D4D35E5DEEA}"/>
              </a:ext>
            </a:extLst>
          </p:cNvPr>
          <p:cNvSpPr txBox="1"/>
          <p:nvPr/>
        </p:nvSpPr>
        <p:spPr>
          <a:xfrm>
            <a:off x="1156484" y="895111"/>
            <a:ext cx="1801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Analysis</a:t>
            </a:r>
            <a:endParaRPr lang="en-IN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D211E5F-F582-6F3C-F102-AED6F553894E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97163" y="1731766"/>
            <a:ext cx="3749967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LioCinema: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+mj-lt"/>
              </a:rPr>
              <a:t>Youth-focused, Hindi-centric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and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+mj-lt"/>
              </a:rPr>
              <a:t>dominant in Tier 2 and 3 cities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with a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+mj-lt"/>
              </a:rPr>
              <a:t>movie-heavy library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b="1" dirty="0">
                <a:latin typeface="+mj-lt"/>
              </a:rPr>
              <a:t>JotStar</a:t>
            </a:r>
            <a:r>
              <a:rPr lang="en-US" altLang="en-US" sz="1600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:</a:t>
            </a:r>
            <a:r>
              <a:rPr lang="en-US" altLang="en-US" sz="1600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 Appeals to mature</a:t>
            </a:r>
            <a:r>
              <a:rPr lang="en-US" altLang="en-US" sz="1600" dirty="0">
                <a:latin typeface="+mj-lt"/>
              </a:rPr>
              <a:t>, </a:t>
            </a:r>
            <a:r>
              <a:rPr lang="en-US" altLang="en-US" sz="16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urban audiences (Tier 1) </a:t>
            </a:r>
            <a:r>
              <a:rPr lang="en-US" altLang="en-US" sz="1600" dirty="0">
                <a:latin typeface="+mj-lt"/>
              </a:rPr>
              <a:t>with a </a:t>
            </a:r>
            <a:r>
              <a:rPr lang="en-US" altLang="en-US" sz="16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balanced mix of </a:t>
            </a:r>
            <a:r>
              <a:rPr lang="en-US" altLang="en-US" sz="1600" dirty="0">
                <a:solidFill>
                  <a:srgbClr val="FF0000"/>
                </a:solidFill>
                <a:latin typeface="+mj-lt"/>
              </a:rPr>
              <a:t>movies</a:t>
            </a:r>
            <a:r>
              <a:rPr lang="en-US" altLang="en-US" sz="16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, </a:t>
            </a:r>
            <a:r>
              <a:rPr lang="en-US" altLang="en-US" sz="1600" dirty="0">
                <a:solidFill>
                  <a:srgbClr val="FF0000"/>
                </a:solidFill>
                <a:latin typeface="+mj-lt"/>
              </a:rPr>
              <a:t>series</a:t>
            </a:r>
            <a:r>
              <a:rPr lang="en-US" altLang="en-US" sz="16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, and </a:t>
            </a:r>
            <a:r>
              <a:rPr lang="en-US" altLang="en-US" sz="1600" dirty="0">
                <a:solidFill>
                  <a:srgbClr val="FF0000"/>
                </a:solidFill>
                <a:latin typeface="+mj-lt"/>
              </a:rPr>
              <a:t>sports</a:t>
            </a:r>
            <a:r>
              <a:rPr lang="en-US" altLang="en-US" sz="16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, and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6DD51B-D241-577B-90F4-D362BF6A1EEF}"/>
              </a:ext>
            </a:extLst>
          </p:cNvPr>
          <p:cNvSpPr txBox="1"/>
          <p:nvPr/>
        </p:nvSpPr>
        <p:spPr>
          <a:xfrm>
            <a:off x="447998" y="3914874"/>
            <a:ext cx="359276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Key Insight:</a:t>
            </a:r>
            <a:r>
              <a:rPr lang="en-US" sz="1600" dirty="0"/>
              <a:t> The merged platform can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position</a:t>
            </a:r>
            <a:r>
              <a:rPr lang="en-US" sz="1600" dirty="0"/>
              <a:t> itself as a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versatile, all-inclusive OTT service bridging urban and rural India</a:t>
            </a:r>
            <a:r>
              <a:rPr lang="en-US" sz="1600" dirty="0"/>
              <a:t>, leveraging JotStar’s premium appeal and LioCinema’s mass-market reach.</a:t>
            </a:r>
          </a:p>
          <a:p>
            <a:endParaRPr lang="en-IN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03C86A-4E01-70AC-A0BE-011E42215F56}"/>
              </a:ext>
            </a:extLst>
          </p:cNvPr>
          <p:cNvSpPr txBox="1"/>
          <p:nvPr/>
        </p:nvSpPr>
        <p:spPr>
          <a:xfrm>
            <a:off x="5540403" y="834817"/>
            <a:ext cx="2056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Recommendation</a:t>
            </a:r>
            <a:endParaRPr lang="en-IN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84341D-6C30-1D8F-CD3E-54CA3398836F}"/>
              </a:ext>
            </a:extLst>
          </p:cNvPr>
          <p:cNvSpPr txBox="1"/>
          <p:nvPr/>
        </p:nvSpPr>
        <p:spPr>
          <a:xfrm>
            <a:off x="4701310" y="1936415"/>
            <a:ext cx="43595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“</a:t>
            </a:r>
            <a:r>
              <a:rPr lang="en-IN" i="0" dirty="0">
                <a:solidFill>
                  <a:srgbClr val="FF0000"/>
                </a:solidFill>
                <a:effectLst/>
                <a:latin typeface="Inter"/>
              </a:rPr>
              <a:t>One Platform, Every Story</a:t>
            </a:r>
            <a:r>
              <a:rPr lang="en-US" dirty="0"/>
              <a:t>” Campaign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I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Urban</a:t>
            </a:r>
            <a:r>
              <a:rPr lang="en-IN" dirty="0"/>
              <a:t>-</a:t>
            </a:r>
            <a:r>
              <a:rPr lang="en-I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Rural</a:t>
            </a:r>
            <a:r>
              <a:rPr lang="en-IN" dirty="0"/>
              <a:t> Connect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IN" dirty="0"/>
              <a:t>Social Media Engagement</a:t>
            </a:r>
            <a:endParaRPr lang="en-US" dirty="0"/>
          </a:p>
          <a:p>
            <a:endParaRPr lang="en-IN" dirty="0"/>
          </a:p>
          <a:p>
            <a:pPr marL="285750" indent="-285750">
              <a:buFontTx/>
              <a:buChar char="-"/>
            </a:pPr>
            <a:r>
              <a:rPr lang="en-IN" dirty="0"/>
              <a:t>Festive Campaigns</a:t>
            </a:r>
          </a:p>
          <a:p>
            <a:pPr marL="285750" indent="-285750">
              <a:buFontTx/>
              <a:buChar char="-"/>
            </a:pPr>
            <a:endParaRPr lang="en-IN" dirty="0"/>
          </a:p>
          <a:p>
            <a:pPr marL="285750" indent="-285750">
              <a:buFontTx/>
              <a:buChar char="-"/>
            </a:pPr>
            <a:r>
              <a:rPr lang="en-IN" dirty="0"/>
              <a:t>User-Generated Content</a:t>
            </a:r>
          </a:p>
          <a:p>
            <a:pPr marL="285750" indent="-285750">
              <a:buFontTx/>
              <a:buChar char="-"/>
            </a:pPr>
            <a:endParaRPr lang="en-IN" dirty="0"/>
          </a:p>
          <a:p>
            <a:pPr marL="285750" indent="-285750">
              <a:buFontTx/>
              <a:buChar char="-"/>
            </a:pPr>
            <a:r>
              <a:rPr lang="en-IN" dirty="0"/>
              <a:t>Live &amp; Interactive Features: 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14985133-8147-1C96-7E19-F2D90BF36264}"/>
              </a:ext>
            </a:extLst>
          </p:cNvPr>
          <p:cNvSpPr/>
          <p:nvPr/>
        </p:nvSpPr>
        <p:spPr>
          <a:xfrm>
            <a:off x="6430356" y="1273818"/>
            <a:ext cx="182880" cy="40011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3759C6B-D934-D6B2-6B5A-5FE8AFACF521}"/>
              </a:ext>
            </a:extLst>
          </p:cNvPr>
          <p:cNvSpPr/>
          <p:nvPr/>
        </p:nvSpPr>
        <p:spPr>
          <a:xfrm>
            <a:off x="8857671" y="2068946"/>
            <a:ext cx="757382" cy="12007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0CC103-C675-4CAC-9606-33B7D75B519D}"/>
              </a:ext>
            </a:extLst>
          </p:cNvPr>
          <p:cNvSpPr txBox="1"/>
          <p:nvPr/>
        </p:nvSpPr>
        <p:spPr>
          <a:xfrm>
            <a:off x="9684572" y="1625914"/>
            <a:ext cx="25536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Inter"/>
              </a:rPr>
              <a:t>Emphasize unified access to </a:t>
            </a:r>
            <a:r>
              <a:rPr lang="en-US" sz="1400" b="0" i="0" dirty="0">
                <a:solidFill>
                  <a:schemeClr val="accent4">
                    <a:lumMod val="75000"/>
                  </a:schemeClr>
                </a:solidFill>
                <a:effectLst/>
                <a:latin typeface="Inter"/>
              </a:rPr>
              <a:t>JotStar’s</a:t>
            </a:r>
            <a:r>
              <a:rPr lang="en-US" sz="1400" b="0" i="0" dirty="0">
                <a:effectLst/>
                <a:latin typeface="Inter"/>
              </a:rPr>
              <a:t> </a:t>
            </a:r>
            <a:r>
              <a:rPr lang="en-US" sz="1400" b="0" i="0" dirty="0">
                <a:solidFill>
                  <a:schemeClr val="accent4">
                    <a:lumMod val="75000"/>
                  </a:schemeClr>
                </a:solidFill>
                <a:effectLst/>
                <a:latin typeface="Inter"/>
              </a:rPr>
              <a:t>premium English/Hindi </a:t>
            </a:r>
            <a:r>
              <a:rPr lang="en-US" sz="1400" b="0" i="0" dirty="0">
                <a:effectLst/>
                <a:latin typeface="Inter"/>
              </a:rPr>
              <a:t>content and </a:t>
            </a:r>
            <a:r>
              <a:rPr lang="en-US" sz="1400" b="0" i="0" dirty="0">
                <a:solidFill>
                  <a:schemeClr val="accent2">
                    <a:lumMod val="75000"/>
                  </a:schemeClr>
                </a:solidFill>
                <a:effectLst/>
                <a:latin typeface="Inter"/>
              </a:rPr>
              <a:t>LioCinema’s regional library.</a:t>
            </a:r>
            <a:endParaRPr lang="en-IN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193B6AA-F0A5-ADAA-7370-5724D5A958FA}"/>
              </a:ext>
            </a:extLst>
          </p:cNvPr>
          <p:cNvSpPr/>
          <p:nvPr/>
        </p:nvSpPr>
        <p:spPr>
          <a:xfrm rot="346719">
            <a:off x="7116071" y="2736167"/>
            <a:ext cx="1805168" cy="658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A02C4D-5CA4-51FD-551A-8F269793FDF7}"/>
              </a:ext>
            </a:extLst>
          </p:cNvPr>
          <p:cNvSpPr txBox="1"/>
          <p:nvPr/>
        </p:nvSpPr>
        <p:spPr>
          <a:xfrm>
            <a:off x="9024888" y="2556759"/>
            <a:ext cx="299658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Launch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dual campaigns</a:t>
            </a:r>
            <a:r>
              <a:rPr lang="en-US" sz="1400" dirty="0"/>
              <a:t>—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urban-</a:t>
            </a:r>
            <a:r>
              <a:rPr lang="en-US" sz="1400" dirty="0"/>
              <a:t>focused ads showcasing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premium features (e.g., ad-free, VIP perks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rural-focused ads emphasizing affordability and regional content, </a:t>
            </a:r>
            <a:r>
              <a:rPr lang="en-US" sz="1400" dirty="0"/>
              <a:t>blending JotStar’s and LioCinema’s strengths.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0F73B8A8-40D9-30A4-5312-FD6615FB2E71}"/>
              </a:ext>
            </a:extLst>
          </p:cNvPr>
          <p:cNvSpPr/>
          <p:nvPr/>
        </p:nvSpPr>
        <p:spPr>
          <a:xfrm rot="1827339">
            <a:off x="6660423" y="4725607"/>
            <a:ext cx="3779157" cy="4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CFC5E3-0169-3D2C-7362-185B2F43C677}"/>
              </a:ext>
            </a:extLst>
          </p:cNvPr>
          <p:cNvSpPr txBox="1"/>
          <p:nvPr/>
        </p:nvSpPr>
        <p:spPr>
          <a:xfrm>
            <a:off x="9813863" y="4394657"/>
            <a:ext cx="26231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Collab influencers on Instagram, YouTube, and X (Twitter</a:t>
            </a:r>
            <a:r>
              <a:rPr lang="en-US" sz="1400" dirty="0"/>
              <a:t>).</a:t>
            </a:r>
          </a:p>
          <a:p>
            <a:r>
              <a:rPr lang="en-US" sz="1400" dirty="0"/>
              <a:t>Make ads on trendy on Social media site.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613EB76-C6BB-EF8F-03B1-4473CB891CE0}"/>
              </a:ext>
            </a:extLst>
          </p:cNvPr>
          <p:cNvSpPr/>
          <p:nvPr/>
        </p:nvSpPr>
        <p:spPr>
          <a:xfrm rot="1587290">
            <a:off x="6937269" y="3976460"/>
            <a:ext cx="2918764" cy="4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B17AB0-2A5F-27BF-EF9A-91F0BFF9685A}"/>
              </a:ext>
            </a:extLst>
          </p:cNvPr>
          <p:cNvSpPr txBox="1"/>
          <p:nvPr/>
        </p:nvSpPr>
        <p:spPr>
          <a:xfrm>
            <a:off x="8535809" y="5832775"/>
            <a:ext cx="2707938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Tie promotions to Indian festivals (e.g., Diwali, IPL season) with </a:t>
            </a:r>
            <a:r>
              <a:rPr lang="en-IN" sz="1200" dirty="0">
                <a:solidFill>
                  <a:srgbClr val="00B0F0"/>
                </a:solidFill>
              </a:rPr>
              <a:t>exclusive releases or discounts, capitalizing on JotStar’s sports offerings and LioCinema’s movie dominance.</a:t>
            </a:r>
          </a:p>
          <a:p>
            <a:endParaRPr lang="en-IN" sz="11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1BB11A-9C45-1B6C-AF63-71322628187A}"/>
              </a:ext>
            </a:extLst>
          </p:cNvPr>
          <p:cNvSpPr txBox="1"/>
          <p:nvPr/>
        </p:nvSpPr>
        <p:spPr>
          <a:xfrm>
            <a:off x="7659026" y="5418618"/>
            <a:ext cx="1621117" cy="669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Encourage users to </a:t>
            </a:r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share reviews and experiences.</a:t>
            </a:r>
            <a:endParaRPr lang="en-IN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21F8986B-FC8A-7BF9-93CD-552149928379}"/>
              </a:ext>
            </a:extLst>
          </p:cNvPr>
          <p:cNvSpPr/>
          <p:nvPr/>
        </p:nvSpPr>
        <p:spPr>
          <a:xfrm rot="3135202" flipV="1">
            <a:off x="7238395" y="4814686"/>
            <a:ext cx="1212553" cy="1094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154FEC-238E-112C-90EF-DF5344C20C3C}"/>
              </a:ext>
            </a:extLst>
          </p:cNvPr>
          <p:cNvSpPr txBox="1"/>
          <p:nvPr/>
        </p:nvSpPr>
        <p:spPr>
          <a:xfrm>
            <a:off x="5540402" y="5890697"/>
            <a:ext cx="2145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Host live Q&amp;A sessions </a:t>
            </a:r>
            <a:r>
              <a:rPr lang="en-US" sz="1200" dirty="0"/>
              <a:t>with </a:t>
            </a:r>
            <a:r>
              <a:rPr lang="en-US" sz="1200" dirty="0">
                <a:solidFill>
                  <a:srgbClr val="860974"/>
                </a:solidFill>
              </a:rPr>
              <a:t>actors, behind-the-scenes content, or fan contests</a:t>
            </a:r>
            <a:r>
              <a:rPr lang="en-US" sz="1200" dirty="0"/>
              <a:t>.</a:t>
            </a:r>
            <a:endParaRPr lang="en-IN" sz="1200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E2294AFD-5110-E428-29AC-F6D8E0F40A2E}"/>
              </a:ext>
            </a:extLst>
          </p:cNvPr>
          <p:cNvSpPr/>
          <p:nvPr/>
        </p:nvSpPr>
        <p:spPr>
          <a:xfrm rot="5180508" flipV="1">
            <a:off x="5782223" y="5459333"/>
            <a:ext cx="885513" cy="1122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0D40D09-95AF-2C57-E991-C0E16D64B7FC}"/>
              </a:ext>
            </a:extLst>
          </p:cNvPr>
          <p:cNvCxnSpPr>
            <a:cxnSpLocks/>
          </p:cNvCxnSpPr>
          <p:nvPr/>
        </p:nvCxnSpPr>
        <p:spPr>
          <a:xfrm>
            <a:off x="4158495" y="1273818"/>
            <a:ext cx="0" cy="5182393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86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4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 animBg="1"/>
      <p:bldP spid="18" grpId="0" animBg="1"/>
      <p:bldP spid="19" grpId="0" build="allAtOnce"/>
      <p:bldP spid="20" grpId="0" animBg="1"/>
      <p:bldP spid="21" grpId="0" build="allAtOnce"/>
      <p:bldP spid="22" grpId="0" animBg="1"/>
      <p:bldP spid="23" grpId="0"/>
      <p:bldP spid="23" grpId="1"/>
      <p:bldP spid="28" grpId="0" animBg="1"/>
      <p:bldP spid="29" grpId="0"/>
      <p:bldP spid="29" grpId="1"/>
      <p:bldP spid="30" grpId="0"/>
      <p:bldP spid="30" grpId="1"/>
      <p:bldP spid="40" grpId="0" animBg="1"/>
      <p:bldP spid="40" grpId="1" animBg="1"/>
      <p:bldP spid="41" grpId="0"/>
      <p:bldP spid="41" grpId="1"/>
      <p:bldP spid="42" grpId="0" animBg="1"/>
      <p:bldP spid="42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6B3C0A-3711-9080-5326-80951AC2AA62}"/>
              </a:ext>
            </a:extLst>
          </p:cNvPr>
          <p:cNvSpPr txBox="1"/>
          <p:nvPr/>
        </p:nvSpPr>
        <p:spPr>
          <a:xfrm>
            <a:off x="3886200" y="45552"/>
            <a:ext cx="3721608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dirty="0"/>
              <a:t>Subscription Pricing Strategy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D7C60E-75FE-1A3E-A7B5-78137E07299D}"/>
              </a:ext>
            </a:extLst>
          </p:cNvPr>
          <p:cNvSpPr txBox="1"/>
          <p:nvPr/>
        </p:nvSpPr>
        <p:spPr>
          <a:xfrm>
            <a:off x="1454422" y="797262"/>
            <a:ext cx="1179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Analysis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565AC2-8850-6B38-A93E-2E19A6DBD85A}"/>
              </a:ext>
            </a:extLst>
          </p:cNvPr>
          <p:cNvSpPr txBox="1"/>
          <p:nvPr/>
        </p:nvSpPr>
        <p:spPr>
          <a:xfrm>
            <a:off x="214853" y="1133003"/>
            <a:ext cx="372160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LioCinema:</a:t>
            </a:r>
            <a:r>
              <a:rPr lang="en-US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57% Free users, weak monetization (2.26% upgrade rate</a:t>
            </a:r>
            <a:r>
              <a:rPr lang="en-US" sz="1600" dirty="0"/>
              <a:t>),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high downgrades (e.g., 35.66% Premium to Free</a:t>
            </a:r>
            <a:r>
              <a:rPr lang="en-US" sz="1600" dirty="0"/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Revenue split: Basic (53.22%), Premium (46.78%)</a:t>
            </a:r>
          </a:p>
          <a:p>
            <a:endParaRPr lang="en-IN" sz="1600" dirty="0"/>
          </a:p>
          <a:p>
            <a:r>
              <a:rPr lang="en-US" sz="1600" b="1" dirty="0"/>
              <a:t>JotStar:</a:t>
            </a:r>
            <a:r>
              <a:rPr lang="en-US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Strong paid user base (72.8%)</a:t>
            </a:r>
            <a:r>
              <a:rPr lang="en-US" sz="1600" dirty="0"/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high upgrade rate (9.74%)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significant VIP-to-Free churn (78.37%</a:t>
            </a:r>
            <a:r>
              <a:rPr lang="en-US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Revenue split: </a:t>
            </a:r>
            <a:r>
              <a:rPr lang="en-US" sz="1600" dirty="0">
                <a:solidFill>
                  <a:srgbClr val="00B0F0"/>
                </a:solidFill>
              </a:rPr>
              <a:t>Premium (61.17%),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VIP (38.83%).</a:t>
            </a:r>
          </a:p>
          <a:p>
            <a:endParaRPr lang="en-IN" sz="1600" dirty="0"/>
          </a:p>
          <a:p>
            <a:endParaRPr lang="en-IN" sz="1600" dirty="0"/>
          </a:p>
          <a:p>
            <a:r>
              <a:rPr lang="en-US" sz="1600" b="1" dirty="0"/>
              <a:t>Key Insight: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JotStar’s premium users drive revenue, w</a:t>
            </a:r>
            <a:r>
              <a:rPr lang="en-US" sz="1600" dirty="0"/>
              <a:t>hile </a:t>
            </a:r>
            <a:r>
              <a:rPr lang="en-US" sz="1600" dirty="0">
                <a:solidFill>
                  <a:srgbClr val="FB1591"/>
                </a:solidFill>
              </a:rPr>
              <a:t>LioCinema’s Free tier reliance limits profitability</a:t>
            </a:r>
            <a:r>
              <a:rPr lang="en-US" sz="1600" dirty="0"/>
              <a:t>. A tiered, flexible pricing model can balance reach and revenue.</a:t>
            </a:r>
          </a:p>
          <a:p>
            <a:endParaRPr lang="en-IN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F583AA-596F-F580-3463-8294EF4A1948}"/>
              </a:ext>
            </a:extLst>
          </p:cNvPr>
          <p:cNvSpPr txBox="1"/>
          <p:nvPr/>
        </p:nvSpPr>
        <p:spPr>
          <a:xfrm>
            <a:off x="4703798" y="479383"/>
            <a:ext cx="1792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Recommendations: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A1FC99-E6CB-AD3F-7F51-2302FD290637}"/>
              </a:ext>
            </a:extLst>
          </p:cNvPr>
          <p:cNvSpPr txBox="1"/>
          <p:nvPr/>
        </p:nvSpPr>
        <p:spPr>
          <a:xfrm>
            <a:off x="4363047" y="1140403"/>
            <a:ext cx="358921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IN" dirty="0"/>
              <a:t>Freemium Model</a:t>
            </a:r>
          </a:p>
          <a:p>
            <a:pPr marL="285750" indent="-285750">
              <a:buFontTx/>
              <a:buChar char="-"/>
            </a:pPr>
            <a:endParaRPr lang="en-IN" b="1" dirty="0"/>
          </a:p>
          <a:p>
            <a:pPr marL="285750" indent="-285750">
              <a:buFontTx/>
              <a:buChar char="-"/>
            </a:pPr>
            <a:r>
              <a:rPr lang="en-IN" dirty="0"/>
              <a:t>Basic Tier (~₹59/month)</a:t>
            </a:r>
          </a:p>
          <a:p>
            <a:pPr marL="285750" indent="-285750">
              <a:buFontTx/>
              <a:buChar char="-"/>
            </a:pPr>
            <a:endParaRPr lang="en-IN" dirty="0"/>
          </a:p>
          <a:p>
            <a:pPr marL="285750" indent="-285750">
              <a:buFontTx/>
              <a:buChar char="-"/>
            </a:pPr>
            <a:r>
              <a:rPr lang="en-IN" dirty="0"/>
              <a:t>Premium Tier (~₹159/month)</a:t>
            </a:r>
          </a:p>
          <a:p>
            <a:pPr marL="285750" indent="-285750">
              <a:buFontTx/>
              <a:buChar char="-"/>
            </a:pPr>
            <a:endParaRPr lang="en-IN" dirty="0"/>
          </a:p>
          <a:p>
            <a:pPr marL="285750" indent="-285750">
              <a:buFontTx/>
              <a:buChar char="-"/>
            </a:pPr>
            <a:r>
              <a:rPr lang="en-IN" dirty="0"/>
              <a:t>VIP Tier (~₹259/month)</a:t>
            </a:r>
          </a:p>
          <a:p>
            <a:pPr marL="285750" indent="-285750">
              <a:buFontTx/>
              <a:buChar char="-"/>
            </a:pPr>
            <a:endParaRPr lang="en-IN" dirty="0"/>
          </a:p>
          <a:p>
            <a:pPr marL="285750" indent="-285750">
              <a:buFontTx/>
              <a:buChar char="-"/>
            </a:pPr>
            <a:r>
              <a:rPr lang="en-IN" dirty="0"/>
              <a:t>Annual Plans with Discounts:</a:t>
            </a:r>
          </a:p>
          <a:p>
            <a:pPr marL="285750" indent="-285750">
              <a:buFontTx/>
              <a:buChar char="-"/>
            </a:pPr>
            <a:endParaRPr lang="en-IN" dirty="0"/>
          </a:p>
          <a:p>
            <a:pPr marL="285750" indent="-285750">
              <a:buFontTx/>
              <a:buChar char="-"/>
            </a:pPr>
            <a:r>
              <a:rPr lang="en-IN" dirty="0"/>
              <a:t>Micro-Subscriptions:</a:t>
            </a:r>
          </a:p>
          <a:p>
            <a:endParaRPr lang="en-IN" dirty="0"/>
          </a:p>
          <a:p>
            <a:pPr marL="285750" indent="-285750">
              <a:buFontTx/>
              <a:buChar char="-"/>
            </a:pPr>
            <a:r>
              <a:rPr lang="en-IN" dirty="0"/>
              <a:t>Dynamic Pricing</a:t>
            </a:r>
          </a:p>
          <a:p>
            <a:pPr marL="285750" indent="-285750">
              <a:buFontTx/>
              <a:buChar char="-"/>
            </a:pPr>
            <a:endParaRPr lang="en-IN" dirty="0"/>
          </a:p>
          <a:p>
            <a:pPr marL="285750" indent="-285750">
              <a:buFontTx/>
              <a:buChar char="-"/>
            </a:pPr>
            <a:r>
              <a:rPr lang="en-IN" i="0" dirty="0">
                <a:effectLst/>
                <a:latin typeface="Inter"/>
              </a:rPr>
              <a:t>Regional Discounts</a:t>
            </a:r>
            <a:endParaRPr lang="en-IN" dirty="0"/>
          </a:p>
          <a:p>
            <a:pPr marL="285750" indent="-285750">
              <a:buFontTx/>
              <a:buChar char="-"/>
            </a:pPr>
            <a:endParaRPr lang="en-IN" b="1" dirty="0"/>
          </a:p>
          <a:p>
            <a:endParaRPr lang="en-IN" b="1" dirty="0"/>
          </a:p>
          <a:p>
            <a:endParaRPr lang="en-IN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9E52BF6-31E8-23B7-26A5-26DF95F461ED}"/>
              </a:ext>
            </a:extLst>
          </p:cNvPr>
          <p:cNvSpPr/>
          <p:nvPr/>
        </p:nvSpPr>
        <p:spPr>
          <a:xfrm>
            <a:off x="6420779" y="1313152"/>
            <a:ext cx="1719832" cy="852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99C2AE-86D8-1F9A-1E03-72FF110F8F9A}"/>
              </a:ext>
            </a:extLst>
          </p:cNvPr>
          <p:cNvSpPr txBox="1"/>
          <p:nvPr/>
        </p:nvSpPr>
        <p:spPr>
          <a:xfrm>
            <a:off x="8212173" y="999597"/>
            <a:ext cx="3788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Ad-supported with basic access (movies, select series) </a:t>
            </a:r>
            <a:r>
              <a:rPr lang="en-US" sz="1400" dirty="0"/>
              <a:t>to retain LioCinema’s Tier 3 base.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0E1C13C-4DA4-D00D-3560-E309AD19E29D}"/>
              </a:ext>
            </a:extLst>
          </p:cNvPr>
          <p:cNvSpPr/>
          <p:nvPr/>
        </p:nvSpPr>
        <p:spPr>
          <a:xfrm>
            <a:off x="7069289" y="1876992"/>
            <a:ext cx="1207271" cy="852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ED6434-36BF-7CC6-09B8-4CBA78D3813D}"/>
              </a:ext>
            </a:extLst>
          </p:cNvPr>
          <p:cNvSpPr txBox="1"/>
          <p:nvPr/>
        </p:nvSpPr>
        <p:spPr>
          <a:xfrm>
            <a:off x="8430669" y="1620036"/>
            <a:ext cx="35892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Ad-light, includes regional content and select sports, targeting Tier 2 upgrades from LioCinema’s Basic users.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FB9FC83-76EC-80BE-0E74-5866A07FA426}"/>
              </a:ext>
            </a:extLst>
          </p:cNvPr>
          <p:cNvSpPr/>
          <p:nvPr/>
        </p:nvSpPr>
        <p:spPr>
          <a:xfrm rot="672615">
            <a:off x="7571781" y="2494636"/>
            <a:ext cx="877194" cy="1022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485654-0605-4D7E-BAC0-316865327619}"/>
              </a:ext>
            </a:extLst>
          </p:cNvPr>
          <p:cNvSpPr txBox="1"/>
          <p:nvPr/>
        </p:nvSpPr>
        <p:spPr>
          <a:xfrm>
            <a:off x="8602782" y="2420019"/>
            <a:ext cx="35892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Ad-free, full library access (movies, series, sports),</a:t>
            </a:r>
            <a:r>
              <a:rPr lang="en-US" sz="1400" dirty="0"/>
              <a:t> appealing to JotStar’s urban Premium users.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2A617AD-64CE-DA01-3DB9-25C3E840E8CD}"/>
              </a:ext>
            </a:extLst>
          </p:cNvPr>
          <p:cNvSpPr/>
          <p:nvPr/>
        </p:nvSpPr>
        <p:spPr>
          <a:xfrm rot="827898">
            <a:off x="7041818" y="3139675"/>
            <a:ext cx="1563423" cy="774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E9FFCD-F0DE-2AC3-D72B-587023782AB2}"/>
              </a:ext>
            </a:extLst>
          </p:cNvPr>
          <p:cNvSpPr txBox="1"/>
          <p:nvPr/>
        </p:nvSpPr>
        <p:spPr>
          <a:xfrm>
            <a:off x="8653305" y="3146088"/>
            <a:ext cx="35892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Exclusive perks (early releases, offline downloads, 4K streaming), refined to reduce JotStar’s VIP churn.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296CB08-6ABA-1528-93C6-9A0F9A3C2D6D}"/>
              </a:ext>
            </a:extLst>
          </p:cNvPr>
          <p:cNvSpPr/>
          <p:nvPr/>
        </p:nvSpPr>
        <p:spPr>
          <a:xfrm rot="1682833">
            <a:off x="7380701" y="3920336"/>
            <a:ext cx="1325816" cy="790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847084-C8D1-1D02-74DA-C55569BB037A}"/>
              </a:ext>
            </a:extLst>
          </p:cNvPr>
          <p:cNvSpPr txBox="1"/>
          <p:nvPr/>
        </p:nvSpPr>
        <p:spPr>
          <a:xfrm>
            <a:off x="8630115" y="3964305"/>
            <a:ext cx="35892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Offer 20-30% off annual subscriptions (e.g., Premium at ₹1599/year)</a:t>
            </a:r>
            <a:r>
              <a:rPr lang="en-US" sz="1400" dirty="0"/>
              <a:t> to lock in users and improve retention.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13F1BB8-0481-E5E6-1EC9-25D13C08635B}"/>
              </a:ext>
            </a:extLst>
          </p:cNvPr>
          <p:cNvSpPr/>
          <p:nvPr/>
        </p:nvSpPr>
        <p:spPr>
          <a:xfrm rot="1682833">
            <a:off x="6638189" y="4533535"/>
            <a:ext cx="1798001" cy="559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3D3A3B-6637-4ED7-5CC6-E4F5B8BC8C4C}"/>
              </a:ext>
            </a:extLst>
          </p:cNvPr>
          <p:cNvSpPr txBox="1"/>
          <p:nvPr/>
        </p:nvSpPr>
        <p:spPr>
          <a:xfrm>
            <a:off x="8378851" y="4740789"/>
            <a:ext cx="35892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Introduce weekly plans (e.g., ₹15/week) for Tier 3 users</a:t>
            </a:r>
            <a:r>
              <a:rPr lang="en-US" sz="1400" dirty="0"/>
              <a:t>, </a:t>
            </a:r>
            <a:r>
              <a:rPr lang="en-US" sz="1400" dirty="0">
                <a:solidFill>
                  <a:srgbClr val="FF38A2"/>
                </a:solidFill>
              </a:rPr>
              <a:t>encouraging LioCinema’s Free users to test paid tiers affordably.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5FEC42B-6221-C07F-25BC-DCDE1886B99D}"/>
              </a:ext>
            </a:extLst>
          </p:cNvPr>
          <p:cNvSpPr/>
          <p:nvPr/>
        </p:nvSpPr>
        <p:spPr>
          <a:xfrm rot="1452746" flipV="1">
            <a:off x="6238024" y="5242867"/>
            <a:ext cx="2335135" cy="4825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185E1D-D495-E901-88D0-157259BF7580}"/>
              </a:ext>
            </a:extLst>
          </p:cNvPr>
          <p:cNvSpPr txBox="1"/>
          <p:nvPr/>
        </p:nvSpPr>
        <p:spPr>
          <a:xfrm>
            <a:off x="7607808" y="5629353"/>
            <a:ext cx="35892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Use AI </a:t>
            </a:r>
            <a:r>
              <a:rPr lang="en-US" sz="1400" dirty="0">
                <a:solidFill>
                  <a:srgbClr val="FF0000"/>
                </a:solidFill>
              </a:rPr>
              <a:t>to offer personalized discounts to at-risk users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(e.g., those likely to downgrade), balancing profitability with retention.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F5F572C6-3551-9EF9-B33D-4BC175CD89DE}"/>
              </a:ext>
            </a:extLst>
          </p:cNvPr>
          <p:cNvSpPr/>
          <p:nvPr/>
        </p:nvSpPr>
        <p:spPr>
          <a:xfrm rot="2012195" flipV="1">
            <a:off x="5495851" y="5752637"/>
            <a:ext cx="1781582" cy="811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966B2D-DFA2-45FA-0690-716DBFFA15D8}"/>
              </a:ext>
            </a:extLst>
          </p:cNvPr>
          <p:cNvSpPr txBox="1"/>
          <p:nvPr/>
        </p:nvSpPr>
        <p:spPr>
          <a:xfrm>
            <a:off x="7006140" y="6368017"/>
            <a:ext cx="3589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Inter"/>
              </a:rPr>
              <a:t>Offer Basic at ₹39/month in Tier 3 cities.</a:t>
            </a:r>
            <a:endParaRPr lang="en-US" sz="14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3BC222-6F84-BBDD-6CC2-BF3E7D6879E0}"/>
              </a:ext>
            </a:extLst>
          </p:cNvPr>
          <p:cNvCxnSpPr>
            <a:cxnSpLocks/>
          </p:cNvCxnSpPr>
          <p:nvPr/>
        </p:nvCxnSpPr>
        <p:spPr>
          <a:xfrm>
            <a:off x="3886200" y="1234440"/>
            <a:ext cx="0" cy="5248656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F067ACA-2CE0-F6FB-133F-65DC156C80C4}"/>
              </a:ext>
            </a:extLst>
          </p:cNvPr>
          <p:cNvSpPr/>
          <p:nvPr/>
        </p:nvSpPr>
        <p:spPr>
          <a:xfrm>
            <a:off x="5459285" y="806563"/>
            <a:ext cx="140625" cy="28390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7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7" grpId="1" animBg="1"/>
      <p:bldP spid="8" grpId="0"/>
      <p:bldP spid="8" grpId="1"/>
      <p:bldP spid="9" grpId="0" animBg="1"/>
      <p:bldP spid="9" grpId="1" animBg="1"/>
      <p:bldP spid="10" grpId="0"/>
      <p:bldP spid="10" grpId="1"/>
      <p:bldP spid="11" grpId="0" animBg="1"/>
      <p:bldP spid="11" grpId="1" animBg="1"/>
      <p:bldP spid="12" grpId="0"/>
      <p:bldP spid="12" grpId="1"/>
      <p:bldP spid="13" grpId="0" animBg="1"/>
      <p:bldP spid="13" grpId="1" animBg="1"/>
      <p:bldP spid="14" grpId="0"/>
      <p:bldP spid="14" grpId="1"/>
      <p:bldP spid="15" grpId="0" animBg="1"/>
      <p:bldP spid="15" grpId="1" animBg="1"/>
      <p:bldP spid="16" grpId="0"/>
      <p:bldP spid="16" grpId="1"/>
      <p:bldP spid="17" grpId="0" animBg="1"/>
      <p:bldP spid="17" grpId="1" animBg="1"/>
      <p:bldP spid="18" grpId="0"/>
      <p:bldP spid="18" grpId="1"/>
      <p:bldP spid="19" grpId="0" animBg="1"/>
      <p:bldP spid="20" grpId="0"/>
      <p:bldP spid="21" grpId="0" animBg="1"/>
      <p:bldP spid="22" grpId="0"/>
      <p:bldP spid="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5DBEC8-2F87-1981-9BB0-117BAABD8E5F}"/>
              </a:ext>
            </a:extLst>
          </p:cNvPr>
          <p:cNvSpPr txBox="1"/>
          <p:nvPr/>
        </p:nvSpPr>
        <p:spPr>
          <a:xfrm>
            <a:off x="3346704" y="179309"/>
            <a:ext cx="4828032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Telecom Partnerships for Subscriber Growth</a:t>
            </a:r>
            <a:endParaRPr lang="en-IN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97371A-4FB5-F2F0-5BE5-568E45537BCA}"/>
              </a:ext>
            </a:extLst>
          </p:cNvPr>
          <p:cNvSpPr txBox="1"/>
          <p:nvPr/>
        </p:nvSpPr>
        <p:spPr>
          <a:xfrm>
            <a:off x="301752" y="797975"/>
            <a:ext cx="3822192" cy="4801314"/>
          </a:xfrm>
          <a:custGeom>
            <a:avLst/>
            <a:gdLst>
              <a:gd name="connsiteX0" fmla="*/ 0 w 3822192"/>
              <a:gd name="connsiteY0" fmla="*/ 0 h 4801314"/>
              <a:gd name="connsiteX1" fmla="*/ 3822192 w 3822192"/>
              <a:gd name="connsiteY1" fmla="*/ 0 h 4801314"/>
              <a:gd name="connsiteX2" fmla="*/ 3822192 w 3822192"/>
              <a:gd name="connsiteY2" fmla="*/ 4801314 h 4801314"/>
              <a:gd name="connsiteX3" fmla="*/ 0 w 3822192"/>
              <a:gd name="connsiteY3" fmla="*/ 4801314 h 4801314"/>
              <a:gd name="connsiteX4" fmla="*/ 0 w 3822192"/>
              <a:gd name="connsiteY4" fmla="*/ 0 h 4801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2192" h="4801314" extrusionOk="0">
                <a:moveTo>
                  <a:pt x="0" y="0"/>
                </a:moveTo>
                <a:cubicBezTo>
                  <a:pt x="1734083" y="115721"/>
                  <a:pt x="2849641" y="-2596"/>
                  <a:pt x="3822192" y="0"/>
                </a:cubicBezTo>
                <a:cubicBezTo>
                  <a:pt x="3652565" y="2213538"/>
                  <a:pt x="3950283" y="3945385"/>
                  <a:pt x="3822192" y="4801314"/>
                </a:cubicBezTo>
                <a:cubicBezTo>
                  <a:pt x="2330617" y="4821616"/>
                  <a:pt x="1177230" y="4690766"/>
                  <a:pt x="0" y="4801314"/>
                </a:cubicBezTo>
                <a:cubicBezTo>
                  <a:pt x="-53013" y="2939005"/>
                  <a:pt x="67237" y="1319849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87924021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Analysis</a:t>
            </a:r>
          </a:p>
          <a:p>
            <a:endParaRPr lang="en-US" dirty="0"/>
          </a:p>
          <a:p>
            <a:r>
              <a:rPr lang="en-US" b="1" dirty="0"/>
              <a:t>LioCinema: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Strong in Tier 2 and 3 cities (80% users),</a:t>
            </a:r>
            <a:r>
              <a:rPr lang="en-US" dirty="0"/>
              <a:t> where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telecom penetration is high but premium adoption is low</a:t>
            </a:r>
          </a:p>
          <a:p>
            <a:endParaRPr lang="en-IN" dirty="0"/>
          </a:p>
          <a:p>
            <a:r>
              <a:rPr lang="en-US" b="1" dirty="0"/>
              <a:t>JotStar: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Urban-focused (90% from Tier 1 and 2)</a:t>
            </a:r>
            <a:r>
              <a:rPr lang="en-US" dirty="0"/>
              <a:t>, </a:t>
            </a:r>
            <a:r>
              <a:rPr lang="en-US" dirty="0">
                <a:solidFill>
                  <a:srgbClr val="00B0F0"/>
                </a:solidFill>
              </a:rPr>
              <a:t>with a mature audience likely using premium telecom plans.</a:t>
            </a:r>
          </a:p>
          <a:p>
            <a:endParaRPr lang="en-IN" dirty="0"/>
          </a:p>
          <a:p>
            <a:r>
              <a:rPr lang="en-US" b="1" dirty="0"/>
              <a:t>Key Insight:</a:t>
            </a:r>
            <a:r>
              <a:rPr lang="en-US" dirty="0"/>
              <a:t> </a:t>
            </a:r>
            <a:r>
              <a:rPr lang="en-US" dirty="0">
                <a:solidFill>
                  <a:srgbClr val="FF38A2"/>
                </a:solidFill>
              </a:rPr>
              <a:t>Telecom partnerships can boost reach in smaller cities (LioCinema’s strength) </a:t>
            </a:r>
            <a:r>
              <a:rPr lang="en-US" dirty="0"/>
              <a:t>and </a:t>
            </a:r>
            <a:r>
              <a:rPr lang="en-US" dirty="0">
                <a:solidFill>
                  <a:srgbClr val="00B0F0"/>
                </a:solidFill>
              </a:rPr>
              <a:t>bundle premium offerings for urban users (JotStar’s base).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A11457-6D2E-B7F6-3AF4-B4ACA3CEEDBA}"/>
              </a:ext>
            </a:extLst>
          </p:cNvPr>
          <p:cNvSpPr txBox="1"/>
          <p:nvPr/>
        </p:nvSpPr>
        <p:spPr>
          <a:xfrm>
            <a:off x="5044440" y="806689"/>
            <a:ext cx="210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Recommendations: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3DAF5-F3AC-D70A-E1A2-EED5ED89BC26}"/>
              </a:ext>
            </a:extLst>
          </p:cNvPr>
          <p:cNvSpPr txBox="1"/>
          <p:nvPr/>
        </p:nvSpPr>
        <p:spPr>
          <a:xfrm>
            <a:off x="4690332" y="1468718"/>
            <a:ext cx="37398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0" dirty="0">
                <a:effectLst/>
              </a:rPr>
              <a:t>-     Data-Subscription Bundles:</a:t>
            </a:r>
            <a:endParaRPr lang="en-IN" dirty="0"/>
          </a:p>
          <a:p>
            <a:endParaRPr lang="en-IN" dirty="0"/>
          </a:p>
          <a:p>
            <a:pPr marL="285750" indent="-285750">
              <a:buFontTx/>
              <a:buChar char="-"/>
            </a:pPr>
            <a:r>
              <a:rPr lang="en-IN" i="0" dirty="0">
                <a:effectLst/>
              </a:rPr>
              <a:t> Prepaid Recharge Integration</a:t>
            </a:r>
          </a:p>
          <a:p>
            <a:pPr marL="285750" indent="-285750">
              <a:buFontTx/>
              <a:buChar char="-"/>
            </a:pPr>
            <a:endParaRPr lang="en-IN" dirty="0"/>
          </a:p>
          <a:p>
            <a:pPr marL="285750" indent="-285750">
              <a:buFontTx/>
              <a:buChar char="-"/>
            </a:pPr>
            <a:r>
              <a:rPr lang="en-IN" dirty="0"/>
              <a:t>Zero Data Plan</a:t>
            </a:r>
          </a:p>
          <a:p>
            <a:endParaRPr lang="en-IN" dirty="0"/>
          </a:p>
          <a:p>
            <a:pPr marL="285750" indent="-285750">
              <a:buFontTx/>
              <a:buChar char="-"/>
            </a:pPr>
            <a:r>
              <a:rPr lang="en-IN" i="0" dirty="0">
                <a:effectLst/>
              </a:rPr>
              <a:t>Offline Access</a:t>
            </a:r>
          </a:p>
          <a:p>
            <a:pPr marL="285750" indent="-285750">
              <a:buFontTx/>
              <a:buChar char="-"/>
            </a:pPr>
            <a:endParaRPr lang="en-IN" dirty="0"/>
          </a:p>
          <a:p>
            <a:pPr marL="285750" indent="-285750">
              <a:buFontTx/>
              <a:buChar char="-"/>
            </a:pPr>
            <a:r>
              <a:rPr lang="en-IN" dirty="0"/>
              <a:t>Co-Branded Promotions:</a:t>
            </a:r>
          </a:p>
          <a:p>
            <a:pPr marL="285750" indent="-285750">
              <a:buFontTx/>
              <a:buChar char="-"/>
            </a:pPr>
            <a:endParaRPr lang="en-IN" dirty="0"/>
          </a:p>
          <a:p>
            <a:pPr marL="285750" indent="-285750">
              <a:buFontTx/>
              <a:buChar char="-"/>
            </a:pPr>
            <a:r>
              <a:rPr lang="en-IN" dirty="0"/>
              <a:t>Referral Incentives:</a:t>
            </a:r>
          </a:p>
          <a:p>
            <a:pPr marL="285750" indent="-285750">
              <a:buFontTx/>
              <a:buChar char="-"/>
            </a:pPr>
            <a:endParaRPr lang="en-IN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6FA6BC2-5889-CF7E-ECB3-F15AFCF253DF}"/>
              </a:ext>
            </a:extLst>
          </p:cNvPr>
          <p:cNvSpPr/>
          <p:nvPr/>
        </p:nvSpPr>
        <p:spPr>
          <a:xfrm>
            <a:off x="7715222" y="1646335"/>
            <a:ext cx="1078992" cy="847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B89580-B30F-F348-4DDB-C5CF9EE006DF}"/>
              </a:ext>
            </a:extLst>
          </p:cNvPr>
          <p:cNvSpPr txBox="1"/>
          <p:nvPr/>
        </p:nvSpPr>
        <p:spPr>
          <a:xfrm>
            <a:off x="8794214" y="1450735"/>
            <a:ext cx="2848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chemeClr val="accent2">
                    <a:lumMod val="75000"/>
                  </a:schemeClr>
                </a:solidFill>
                <a:effectLst/>
                <a:latin typeface="+mj-lt"/>
              </a:rPr>
              <a:t>Partner with Airtel/Jio to offer free </a:t>
            </a:r>
            <a:r>
              <a:rPr lang="en-US" sz="1400" b="0" i="0" dirty="0">
                <a:effectLst/>
                <a:latin typeface="+mj-lt"/>
              </a:rPr>
              <a:t>Basic plans with 1GB/day data packs.</a:t>
            </a:r>
            <a:endParaRPr lang="en-IN" sz="1400" dirty="0">
              <a:latin typeface="+mj-lt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DF2FA7D-E03C-E5CC-472F-DB901EEE1C80}"/>
              </a:ext>
            </a:extLst>
          </p:cNvPr>
          <p:cNvSpPr/>
          <p:nvPr/>
        </p:nvSpPr>
        <p:spPr>
          <a:xfrm rot="619639">
            <a:off x="7958834" y="2276449"/>
            <a:ext cx="1078992" cy="1371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787BC3-5EA0-4E3A-AA6A-2521CC83FC38}"/>
              </a:ext>
            </a:extLst>
          </p:cNvPr>
          <p:cNvSpPr txBox="1"/>
          <p:nvPr/>
        </p:nvSpPr>
        <p:spPr>
          <a:xfrm>
            <a:off x="9049510" y="2061981"/>
            <a:ext cx="29474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chemeClr val="accent2">
                    <a:lumMod val="75000"/>
                  </a:schemeClr>
                </a:solidFill>
                <a:effectLst/>
                <a:latin typeface="+mj-lt"/>
              </a:rPr>
              <a:t>Allow users to activate subscriptions </a:t>
            </a:r>
            <a:r>
              <a:rPr lang="en-US" sz="1400" b="0" i="0" dirty="0">
                <a:solidFill>
                  <a:srgbClr val="00B0F0"/>
                </a:solidFill>
                <a:effectLst/>
                <a:latin typeface="+mj-lt"/>
              </a:rPr>
              <a:t>via prepaid mobile recharges (e.g., ₹249 recharge = 1 month Basic</a:t>
            </a:r>
            <a:endParaRPr lang="en-IN" sz="1400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8159258-7BD3-1842-F83A-0CAFFCD7BBB5}"/>
              </a:ext>
            </a:extLst>
          </p:cNvPr>
          <p:cNvSpPr/>
          <p:nvPr/>
        </p:nvSpPr>
        <p:spPr>
          <a:xfrm rot="702867" flipV="1">
            <a:off x="6463700" y="2863924"/>
            <a:ext cx="1938873" cy="1430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DC3F49-DCB5-D2CF-5FE8-CF51B6E48400}"/>
              </a:ext>
            </a:extLst>
          </p:cNvPr>
          <p:cNvSpPr txBox="1"/>
          <p:nvPr/>
        </p:nvSpPr>
        <p:spPr>
          <a:xfrm>
            <a:off x="8498330" y="2930957"/>
            <a:ext cx="26456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Introduce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zero-rated streaming where users don’t get charged for data while watching.</a:t>
            </a:r>
            <a:endParaRPr lang="en-IN" sz="1400" dirty="0">
              <a:solidFill>
                <a:schemeClr val="accent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EDE504E-1C29-5ACD-F41C-BC9AE5322F4F}"/>
              </a:ext>
            </a:extLst>
          </p:cNvPr>
          <p:cNvSpPr/>
          <p:nvPr/>
        </p:nvSpPr>
        <p:spPr>
          <a:xfrm rot="1005436" flipV="1">
            <a:off x="6401183" y="3646069"/>
            <a:ext cx="2473149" cy="1094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DF169D-DF7A-B710-7BF7-E0E3D671016A}"/>
              </a:ext>
            </a:extLst>
          </p:cNvPr>
          <p:cNvSpPr txBox="1"/>
          <p:nvPr/>
        </p:nvSpPr>
        <p:spPr>
          <a:xfrm>
            <a:off x="8854980" y="3722031"/>
            <a:ext cx="26456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00B0F0"/>
                </a:solidFill>
                <a:effectLst/>
                <a:latin typeface="+mj-lt"/>
              </a:rPr>
              <a:t>Enable download-and-watch features for users in low-connectivity areas (Tier 3</a:t>
            </a:r>
            <a:r>
              <a:rPr lang="en-US" sz="1400" b="0" i="0" dirty="0">
                <a:effectLst/>
                <a:latin typeface="+mj-lt"/>
              </a:rPr>
              <a:t>).</a:t>
            </a:r>
            <a:endParaRPr lang="en-IN" sz="1400" dirty="0">
              <a:latin typeface="+mj-lt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AC00F96-88D2-0E49-6BDA-8EA0A5E45C63}"/>
              </a:ext>
            </a:extLst>
          </p:cNvPr>
          <p:cNvSpPr/>
          <p:nvPr/>
        </p:nvSpPr>
        <p:spPr>
          <a:xfrm rot="1667698" flipV="1">
            <a:off x="6836604" y="4428654"/>
            <a:ext cx="2098287" cy="1018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AB8ED5-AA35-CF80-E2AB-4374F26A664A}"/>
              </a:ext>
            </a:extLst>
          </p:cNvPr>
          <p:cNvSpPr txBox="1"/>
          <p:nvPr/>
        </p:nvSpPr>
        <p:spPr>
          <a:xfrm>
            <a:off x="8753378" y="4623793"/>
            <a:ext cx="3243549" cy="975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Launch joint campaigns (e.g., </a:t>
            </a:r>
          </a:p>
          <a:p>
            <a:r>
              <a:rPr lang="en-US" sz="1400" dirty="0">
                <a:latin typeface="+mj-lt"/>
              </a:rPr>
              <a:t>“</a:t>
            </a:r>
            <a:r>
              <a:rPr lang="en-US" sz="1400" dirty="0">
                <a:solidFill>
                  <a:srgbClr val="FF38A2"/>
                </a:solidFill>
                <a:latin typeface="+mj-lt"/>
              </a:rPr>
              <a:t>Jio Presents LioCinema-JotStar”</a:t>
            </a:r>
          </a:p>
          <a:p>
            <a:r>
              <a:rPr lang="en-US" sz="1400" dirty="0">
                <a:latin typeface="+mj-lt"/>
              </a:rPr>
              <a:t>) with exclusive content drops or discounts for telecom subscribers.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413B524-6728-5BBD-B9FD-F388091DAAE6}"/>
              </a:ext>
            </a:extLst>
          </p:cNvPr>
          <p:cNvSpPr/>
          <p:nvPr/>
        </p:nvSpPr>
        <p:spPr>
          <a:xfrm rot="2777125" flipV="1">
            <a:off x="6095077" y="4825635"/>
            <a:ext cx="745306" cy="1188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9BA8D5-1679-9CF1-795A-F96E82C1EACD}"/>
              </a:ext>
            </a:extLst>
          </p:cNvPr>
          <p:cNvSpPr txBox="1"/>
          <p:nvPr/>
        </p:nvSpPr>
        <p:spPr>
          <a:xfrm>
            <a:off x="5751239" y="5183588"/>
            <a:ext cx="26456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</a:rPr>
              <a:t>Offer telecom users bonus data or subscription discounts for referring new subscribers, </a:t>
            </a:r>
            <a:r>
              <a:rPr lang="en-US" sz="1400" dirty="0"/>
              <a:t>amplifying growth in both urban and rural markets.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38635C20-4399-8420-0BF3-CDA038F3B5E9}"/>
              </a:ext>
            </a:extLst>
          </p:cNvPr>
          <p:cNvSpPr/>
          <p:nvPr/>
        </p:nvSpPr>
        <p:spPr>
          <a:xfrm>
            <a:off x="5788152" y="1202816"/>
            <a:ext cx="155448" cy="287656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77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/>
      <p:bldP spid="11" grpId="0" animBg="1"/>
      <p:bldP spid="12" grpId="0"/>
      <p:bldP spid="13" grpId="0" animBg="1"/>
      <p:bldP spid="13" grpId="1" animBg="1"/>
      <p:bldP spid="14" grpId="0"/>
      <p:bldP spid="14" grpId="1"/>
      <p:bldP spid="15" grpId="0" animBg="1"/>
      <p:bldP spid="15" grpId="1" animBg="1"/>
      <p:bldP spid="16" grpId="0"/>
      <p:bldP spid="16" grpId="1"/>
      <p:bldP spid="17" grpId="0" animBg="1"/>
      <p:bldP spid="17" grpId="1" animBg="1"/>
      <p:bldP spid="18" grpId="0"/>
      <p:bldP spid="18" grpId="1"/>
      <p:bldP spid="19" grpId="0" animBg="1"/>
      <p:bldP spid="19" grpId="1" animBg="1"/>
      <p:bldP spid="20" grpId="0"/>
      <p:bldP spid="20" grpId="1"/>
      <p:bldP spid="2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B620A6-2E3E-C80E-AADF-5F12B4E61450}"/>
              </a:ext>
            </a:extLst>
          </p:cNvPr>
          <p:cNvSpPr txBox="1"/>
          <p:nvPr/>
        </p:nvSpPr>
        <p:spPr>
          <a:xfrm>
            <a:off x="3665686" y="84358"/>
            <a:ext cx="4670587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i="0" dirty="0">
                <a:effectLst/>
              </a:rPr>
              <a:t>AI/ML for Personalization &amp; Engagement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E8D65F-6D09-0930-DBBC-16336ABF61DE}"/>
              </a:ext>
            </a:extLst>
          </p:cNvPr>
          <p:cNvSpPr txBox="1"/>
          <p:nvPr/>
        </p:nvSpPr>
        <p:spPr>
          <a:xfrm>
            <a:off x="286512" y="1051560"/>
            <a:ext cx="4051501" cy="5424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Analysis</a:t>
            </a:r>
          </a:p>
          <a:p>
            <a:endParaRPr lang="en-IN" dirty="0"/>
          </a:p>
          <a:p>
            <a:r>
              <a:rPr lang="en-US" b="1" dirty="0"/>
              <a:t>LioCinema: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Movie-dominated, Hindi-centric, with </a:t>
            </a:r>
            <a:r>
              <a:rPr lang="en-US" dirty="0">
                <a:solidFill>
                  <a:srgbClr val="FF0000"/>
                </a:solidFill>
              </a:rPr>
              <a:t>lower engagement in Free tiers</a:t>
            </a:r>
            <a:r>
              <a:rPr lang="en-US" dirty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suggesting </a:t>
            </a:r>
            <a:r>
              <a:rPr lang="en-US" dirty="0">
                <a:solidFill>
                  <a:srgbClr val="FF0000"/>
                </a:solidFill>
              </a:rPr>
              <a:t>poor content discovery for diverse preferences.</a:t>
            </a:r>
          </a:p>
          <a:p>
            <a:endParaRPr lang="en-IN" dirty="0"/>
          </a:p>
          <a:p>
            <a:r>
              <a:rPr lang="en-US" b="1" dirty="0"/>
              <a:t>JotStar: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Diverse library (series, sports, thrillers), higher engagement, </a:t>
            </a:r>
          </a:p>
          <a:p>
            <a:r>
              <a:rPr lang="en-US" dirty="0">
                <a:solidFill>
                  <a:srgbClr val="FF0000"/>
                </a:solidFill>
              </a:rPr>
              <a:t>indicating potential for personalized recommendations to </a:t>
            </a:r>
            <a:r>
              <a:rPr lang="en-US" dirty="0">
                <a:solidFill>
                  <a:srgbClr val="00B050"/>
                </a:solidFill>
              </a:rPr>
              <a:t>further boost retention.</a:t>
            </a:r>
          </a:p>
          <a:p>
            <a:endParaRPr lang="en-IN" dirty="0"/>
          </a:p>
          <a:p>
            <a:r>
              <a:rPr lang="en-US" b="1" dirty="0"/>
              <a:t>Key Insight:</a:t>
            </a:r>
            <a:r>
              <a:rPr lang="en-US" dirty="0"/>
              <a:t> </a:t>
            </a:r>
            <a:r>
              <a:rPr lang="en-US" dirty="0">
                <a:solidFill>
                  <a:srgbClr val="92D050"/>
                </a:solidFill>
              </a:rPr>
              <a:t>AI/ML can bridge LioCinema’s engagement gap and enhance JotStar’s </a:t>
            </a:r>
            <a:r>
              <a:rPr lang="en-US" dirty="0"/>
              <a:t>strengths by tailoring experiences across demographics.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2F84AF-0840-A60E-74EB-49BBAC5212CD}"/>
              </a:ext>
            </a:extLst>
          </p:cNvPr>
          <p:cNvSpPr txBox="1"/>
          <p:nvPr/>
        </p:nvSpPr>
        <p:spPr>
          <a:xfrm>
            <a:off x="4898136" y="682228"/>
            <a:ext cx="210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Recommendations: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B0385E7C-A956-1C69-DDDC-E7D814E1994B}"/>
              </a:ext>
            </a:extLst>
          </p:cNvPr>
          <p:cNvSpPr/>
          <p:nvPr/>
        </p:nvSpPr>
        <p:spPr>
          <a:xfrm>
            <a:off x="5800344" y="1051560"/>
            <a:ext cx="192024" cy="369332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12A1CF-B1C4-BB10-E32C-AA012A274E31}"/>
              </a:ext>
            </a:extLst>
          </p:cNvPr>
          <p:cNvSpPr txBox="1"/>
          <p:nvPr/>
        </p:nvSpPr>
        <p:spPr>
          <a:xfrm>
            <a:off x="4837122" y="1542228"/>
            <a:ext cx="3192780" cy="3163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IN" dirty="0"/>
              <a:t>Recommendation Engine</a:t>
            </a:r>
          </a:p>
          <a:p>
            <a:pPr marL="285750" indent="-285750">
              <a:buFontTx/>
              <a:buChar char="-"/>
            </a:pPr>
            <a:endParaRPr lang="en-IN" dirty="0"/>
          </a:p>
          <a:p>
            <a:pPr marL="285750" indent="-285750">
              <a:buFontTx/>
              <a:buChar char="-"/>
            </a:pPr>
            <a:r>
              <a:rPr lang="en-IN" dirty="0"/>
              <a:t>Dynamic Homepages</a:t>
            </a:r>
          </a:p>
          <a:p>
            <a:pPr marL="285750" indent="-285750">
              <a:buFontTx/>
              <a:buChar char="-"/>
            </a:pPr>
            <a:endParaRPr lang="en-IN" dirty="0"/>
          </a:p>
          <a:p>
            <a:pPr marL="285750" indent="-285750">
              <a:buFontTx/>
              <a:buChar char="-"/>
            </a:pPr>
            <a:r>
              <a:rPr lang="en-IN" dirty="0"/>
              <a:t>Predictive Churn Analysis</a:t>
            </a:r>
          </a:p>
          <a:p>
            <a:pPr marL="285750" indent="-285750">
              <a:buFontTx/>
              <a:buChar char="-"/>
            </a:pPr>
            <a:endParaRPr lang="en-IN" dirty="0"/>
          </a:p>
          <a:p>
            <a:pPr marL="285750" indent="-285750">
              <a:buFontTx/>
              <a:buChar char="-"/>
            </a:pPr>
            <a:r>
              <a:rPr lang="en-IN" dirty="0"/>
              <a:t>Sentiment Analysis</a:t>
            </a:r>
          </a:p>
          <a:p>
            <a:pPr marL="285750" indent="-285750">
              <a:buFontTx/>
              <a:buChar char="-"/>
            </a:pPr>
            <a:endParaRPr lang="en-IN" dirty="0"/>
          </a:p>
          <a:p>
            <a:pPr marL="285750" indent="-285750">
              <a:buFontTx/>
              <a:buChar char="-"/>
            </a:pPr>
            <a:r>
              <a:rPr lang="en-IN" dirty="0"/>
              <a:t>Voice Search Integration</a:t>
            </a:r>
          </a:p>
          <a:p>
            <a:pPr marL="285750" indent="-285750">
              <a:buFontTx/>
              <a:buChar char="-"/>
            </a:pPr>
            <a:endParaRPr lang="en-IN" dirty="0"/>
          </a:p>
          <a:p>
            <a:endParaRPr lang="en-IN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7F83A6D-55B8-DF07-5788-5C43A04DA78B}"/>
              </a:ext>
            </a:extLst>
          </p:cNvPr>
          <p:cNvSpPr/>
          <p:nvPr/>
        </p:nvSpPr>
        <p:spPr>
          <a:xfrm>
            <a:off x="7818120" y="1682496"/>
            <a:ext cx="877824" cy="1097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FC206E-113E-60DA-C2F2-023BF2BC791E}"/>
              </a:ext>
            </a:extLst>
          </p:cNvPr>
          <p:cNvSpPr txBox="1"/>
          <p:nvPr/>
        </p:nvSpPr>
        <p:spPr>
          <a:xfrm>
            <a:off x="8695944" y="1375811"/>
            <a:ext cx="3081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Use AI to 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analyze watch history, demographics (age, city tier</a:t>
            </a:r>
            <a:r>
              <a:rPr lang="en-US" sz="1200" dirty="0"/>
              <a:t>), and 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preferences to suggest content (e.g., Hindi movies for Tier 3, sports for Tier 1), reducing inactivity</a:t>
            </a:r>
            <a:r>
              <a:rPr lang="en-US" sz="1200" dirty="0"/>
              <a:t>.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9C73037-DB88-5049-431B-AE64B00DD6A3}"/>
              </a:ext>
            </a:extLst>
          </p:cNvPr>
          <p:cNvSpPr/>
          <p:nvPr/>
        </p:nvSpPr>
        <p:spPr>
          <a:xfrm rot="455869">
            <a:off x="7452929" y="2355714"/>
            <a:ext cx="1357494" cy="970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154393-6139-6BC7-242D-09644BDCB16E}"/>
              </a:ext>
            </a:extLst>
          </p:cNvPr>
          <p:cNvSpPr txBox="1"/>
          <p:nvPr/>
        </p:nvSpPr>
        <p:spPr>
          <a:xfrm>
            <a:off x="8823960" y="2293143"/>
            <a:ext cx="3081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Implement ML-driven layouts that adapt to user behavior (e.g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., prioritizing series for JotStar’s mature audience</a:t>
            </a:r>
            <a:r>
              <a:rPr lang="en-US" sz="1200" dirty="0"/>
              <a:t>, </a:t>
            </a:r>
            <a:r>
              <a:rPr lang="en-US" sz="1200" dirty="0">
                <a:solidFill>
                  <a:srgbClr val="FB1591"/>
                </a:solidFill>
              </a:rPr>
              <a:t>movies for LioCinema’s youth</a:t>
            </a:r>
            <a:r>
              <a:rPr lang="en-US" sz="1200" dirty="0"/>
              <a:t>).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566D2FA-0992-204E-FD5B-B970ECB2D655}"/>
              </a:ext>
            </a:extLst>
          </p:cNvPr>
          <p:cNvSpPr/>
          <p:nvPr/>
        </p:nvSpPr>
        <p:spPr>
          <a:xfrm rot="786942">
            <a:off x="7432263" y="3132980"/>
            <a:ext cx="1398824" cy="911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068CB6-F54A-595E-2110-7F1FC68DAFC9}"/>
              </a:ext>
            </a:extLst>
          </p:cNvPr>
          <p:cNvSpPr txBox="1"/>
          <p:nvPr/>
        </p:nvSpPr>
        <p:spPr>
          <a:xfrm>
            <a:off x="8823960" y="3106897"/>
            <a:ext cx="3081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Leverage ML to </a:t>
            </a:r>
            <a:r>
              <a:rPr lang="en-US" sz="1200" dirty="0">
                <a:solidFill>
                  <a:srgbClr val="00B0F0"/>
                </a:solidFill>
              </a:rPr>
              <a:t>identify at-risk users (e.g., low watch time, downgrade trends</a:t>
            </a:r>
            <a:r>
              <a:rPr lang="en-US" sz="1200" dirty="0"/>
              <a:t>) and 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offer tailored promotions (e.g., free Premium trials) to retain them.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DBEAE13-F0A2-7EF4-4A65-83C1D60E3C93}"/>
              </a:ext>
            </a:extLst>
          </p:cNvPr>
          <p:cNvSpPr/>
          <p:nvPr/>
        </p:nvSpPr>
        <p:spPr>
          <a:xfrm rot="1339728">
            <a:off x="7038586" y="3762822"/>
            <a:ext cx="1982631" cy="10459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CC72DD-3276-68EC-0011-F77C716EFCCE}"/>
              </a:ext>
            </a:extLst>
          </p:cNvPr>
          <p:cNvSpPr txBox="1"/>
          <p:nvPr/>
        </p:nvSpPr>
        <p:spPr>
          <a:xfrm>
            <a:off x="8966756" y="4024229"/>
            <a:ext cx="3081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860974"/>
                </a:solidFill>
                <a:effectLst/>
              </a:rPr>
              <a:t> Monitor social media and reviews to prioritize content gaps</a:t>
            </a:r>
            <a:r>
              <a:rPr lang="en-US" sz="1200" b="0" i="0" dirty="0">
                <a:effectLst/>
              </a:rPr>
              <a:t> (e.g., </a:t>
            </a:r>
            <a:r>
              <a:rPr lang="en-US" sz="1200" b="0" i="0" dirty="0">
                <a:solidFill>
                  <a:srgbClr val="FF0000"/>
                </a:solidFill>
                <a:effectLst/>
              </a:rPr>
              <a:t>more Tamil thrillers, Hindi family dramas)</a:t>
            </a:r>
            <a:r>
              <a:rPr lang="en-US" sz="1200" b="0" i="0" dirty="0">
                <a:effectLst/>
              </a:rPr>
              <a:t>.</a:t>
            </a:r>
            <a:endParaRPr lang="en-US" sz="1200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46E1344-E46A-9052-B5B3-DF8B7124F179}"/>
              </a:ext>
            </a:extLst>
          </p:cNvPr>
          <p:cNvSpPr/>
          <p:nvPr/>
        </p:nvSpPr>
        <p:spPr>
          <a:xfrm rot="1694834">
            <a:off x="6607009" y="4449593"/>
            <a:ext cx="1982631" cy="1130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A71B3B-D999-8DFE-5272-A6E9CEA064B8}"/>
              </a:ext>
            </a:extLst>
          </p:cNvPr>
          <p:cNvSpPr txBox="1"/>
          <p:nvPr/>
        </p:nvSpPr>
        <p:spPr>
          <a:xfrm>
            <a:off x="8503920" y="4837983"/>
            <a:ext cx="3081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Add ML-powered </a:t>
            </a:r>
            <a:r>
              <a:rPr lang="en-US" sz="1200" dirty="0">
                <a:solidFill>
                  <a:srgbClr val="5B656D"/>
                </a:solidFill>
              </a:rPr>
              <a:t>voice recognition in multiple Indian languages (Hindi, Tamil, etc.) to </a:t>
            </a:r>
            <a:r>
              <a:rPr lang="en-US" sz="1200" dirty="0">
                <a:solidFill>
                  <a:srgbClr val="0070C0"/>
                </a:solidFill>
              </a:rPr>
              <a:t>enhance accessibility, especially for LioCinema’s rural users.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F5E32B3-B189-9253-ACC8-49A2514911BE}"/>
              </a:ext>
            </a:extLst>
          </p:cNvPr>
          <p:cNvCxnSpPr>
            <a:cxnSpLocks/>
          </p:cNvCxnSpPr>
          <p:nvPr/>
        </p:nvCxnSpPr>
        <p:spPr>
          <a:xfrm>
            <a:off x="4338013" y="1100404"/>
            <a:ext cx="0" cy="5248656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58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 animBg="1"/>
      <p:bldP spid="9" grpId="1" animBg="1"/>
      <p:bldP spid="10" grpId="0"/>
      <p:bldP spid="10" grpId="1"/>
      <p:bldP spid="11" grpId="0" animBg="1"/>
      <p:bldP spid="11" grpId="1" animBg="1"/>
      <p:bldP spid="12" grpId="0"/>
      <p:bldP spid="12" grpId="1"/>
      <p:bldP spid="13" grpId="0" animBg="1"/>
      <p:bldP spid="14" grpId="0"/>
      <p:bldP spid="15" grpId="0" animBg="1"/>
      <p:bldP spid="15" grpId="1" animBg="1"/>
      <p:bldP spid="16" grpId="0"/>
      <p:bldP spid="16" grpId="1"/>
      <p:bldP spid="17" grpId="0" animBg="1"/>
      <p:bldP spid="17" grpId="1" animBg="1"/>
      <p:bldP spid="18" grpId="0"/>
      <p:bldP spid="1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E085B8-07CF-C38D-A899-EAFF69681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246" y="150589"/>
            <a:ext cx="1216428" cy="9460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11D48D-3950-6728-78C9-C9F8D6032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368" y="329112"/>
            <a:ext cx="1136488" cy="10333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A0CD30-D112-5BBC-FD8F-51CE35F54F77}"/>
              </a:ext>
            </a:extLst>
          </p:cNvPr>
          <p:cNvSpPr txBox="1"/>
          <p:nvPr/>
        </p:nvSpPr>
        <p:spPr>
          <a:xfrm>
            <a:off x="3184784" y="512750"/>
            <a:ext cx="267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Users                183K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9A8184-EC27-4114-08B1-D91639DC0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98" y="1730237"/>
            <a:ext cx="5395516" cy="25997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031D76-D822-45D5-7787-CE833810991B}"/>
              </a:ext>
            </a:extLst>
          </p:cNvPr>
          <p:cNvSpPr txBox="1"/>
          <p:nvPr/>
        </p:nvSpPr>
        <p:spPr>
          <a:xfrm>
            <a:off x="1730699" y="4887067"/>
            <a:ext cx="2934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Growth Rate               23.3%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59A617-9D39-34C3-3644-331C81A32FFB}"/>
              </a:ext>
            </a:extLst>
          </p:cNvPr>
          <p:cNvSpPr txBox="1"/>
          <p:nvPr/>
        </p:nvSpPr>
        <p:spPr>
          <a:xfrm>
            <a:off x="6573952" y="4872950"/>
            <a:ext cx="2798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Growth Rate              10.6%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AA9498-496D-394B-1187-EB68BFB42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025" y="1730237"/>
            <a:ext cx="5825292" cy="2569464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1553963-52AF-6BDA-3F3A-6DAAAA1F6F47}"/>
              </a:ext>
            </a:extLst>
          </p:cNvPr>
          <p:cNvSpPr/>
          <p:nvPr/>
        </p:nvSpPr>
        <p:spPr>
          <a:xfrm>
            <a:off x="4445319" y="594277"/>
            <a:ext cx="438912" cy="2062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77E849-773C-DE35-A8D8-F118153E9E26}"/>
              </a:ext>
            </a:extLst>
          </p:cNvPr>
          <p:cNvSpPr txBox="1"/>
          <p:nvPr/>
        </p:nvSpPr>
        <p:spPr>
          <a:xfrm>
            <a:off x="9171671" y="512750"/>
            <a:ext cx="2521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Users                45K</a:t>
            </a:r>
            <a:endParaRPr lang="en-IN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A30A9C5-A2EA-DA1A-058A-1CA64CF60958}"/>
              </a:ext>
            </a:extLst>
          </p:cNvPr>
          <p:cNvSpPr/>
          <p:nvPr/>
        </p:nvSpPr>
        <p:spPr>
          <a:xfrm>
            <a:off x="10403061" y="594276"/>
            <a:ext cx="438912" cy="2062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E1FC713-AB32-1924-D734-16D8973E8938}"/>
              </a:ext>
            </a:extLst>
          </p:cNvPr>
          <p:cNvSpPr/>
          <p:nvPr/>
        </p:nvSpPr>
        <p:spPr>
          <a:xfrm>
            <a:off x="3217361" y="4950936"/>
            <a:ext cx="436240" cy="2271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8420629-E4D2-81F7-2E9C-DA227A2AAA48}"/>
              </a:ext>
            </a:extLst>
          </p:cNvPr>
          <p:cNvSpPr/>
          <p:nvPr/>
        </p:nvSpPr>
        <p:spPr>
          <a:xfrm>
            <a:off x="8010383" y="4955061"/>
            <a:ext cx="438912" cy="2062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8E42F9-3762-C1A4-3301-889C7A2E66A3}"/>
              </a:ext>
            </a:extLst>
          </p:cNvPr>
          <p:cNvSpPr txBox="1"/>
          <p:nvPr/>
        </p:nvSpPr>
        <p:spPr>
          <a:xfrm>
            <a:off x="4026919" y="5406317"/>
            <a:ext cx="4913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LioCinema Gowth rate = 2 * JotStar Gowth Rate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505A14-8D44-9178-B41C-DBBC14564A9B}"/>
              </a:ext>
            </a:extLst>
          </p:cNvPr>
          <p:cNvSpPr txBox="1"/>
          <p:nvPr/>
        </p:nvSpPr>
        <p:spPr>
          <a:xfrm>
            <a:off x="3653601" y="1210987"/>
            <a:ext cx="4518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LioCinema total users =  4 * JotStar total users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445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2" grpId="0" animBg="1"/>
      <p:bldP spid="3" grpId="0"/>
      <p:bldP spid="12" grpId="0" animBg="1"/>
      <p:bldP spid="14" grpId="0" animBg="1"/>
      <p:bldP spid="15" grpId="0" animBg="1"/>
      <p:bldP spid="16" grpId="0"/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5B2A15-8E1C-E56A-22CD-3A5569CA0E0F}"/>
              </a:ext>
            </a:extLst>
          </p:cNvPr>
          <p:cNvSpPr txBox="1"/>
          <p:nvPr/>
        </p:nvSpPr>
        <p:spPr>
          <a:xfrm>
            <a:off x="4041648" y="88177"/>
            <a:ext cx="4453128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Brand Ambassador for the Merged OTT Platform (LioCinema-JotStar)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0686FE-9F5A-68E8-E9B0-8B9A2BFC9E85}"/>
              </a:ext>
            </a:extLst>
          </p:cNvPr>
          <p:cNvSpPr txBox="1"/>
          <p:nvPr/>
        </p:nvSpPr>
        <p:spPr>
          <a:xfrm>
            <a:off x="312420" y="905256"/>
            <a:ext cx="39852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Analysis</a:t>
            </a:r>
          </a:p>
          <a:p>
            <a:endParaRPr lang="en-IN" dirty="0"/>
          </a:p>
          <a:p>
            <a:r>
              <a:rPr lang="en-US" b="1" dirty="0"/>
              <a:t>LioCinema: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Youth-focused</a:t>
            </a:r>
            <a:r>
              <a:rPr lang="en-US" dirty="0"/>
              <a:t>,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Hindi-centric</a:t>
            </a:r>
            <a:r>
              <a:rPr lang="en-US" dirty="0"/>
              <a:t>,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Tier 2/3 dominance—needs a relatable, mass-appeal figure</a:t>
            </a:r>
            <a:r>
              <a:rPr lang="en-US" dirty="0"/>
              <a:t>.</a:t>
            </a:r>
          </a:p>
          <a:p>
            <a:endParaRPr lang="en-IN" dirty="0"/>
          </a:p>
          <a:p>
            <a:r>
              <a:rPr lang="en-US" b="1" dirty="0"/>
              <a:t>JotStar:</a:t>
            </a:r>
            <a:r>
              <a:rPr lang="en-US" dirty="0"/>
              <a:t> Mature, urban, diverse content—requires someone with sophistication and broad recognition</a:t>
            </a:r>
          </a:p>
          <a:p>
            <a:endParaRPr lang="en-IN" dirty="0"/>
          </a:p>
          <a:p>
            <a:r>
              <a:rPr lang="en-US" b="1" dirty="0"/>
              <a:t>Key Insight:</a:t>
            </a:r>
            <a:r>
              <a:rPr lang="en-US" dirty="0"/>
              <a:t> The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ambassador</a:t>
            </a:r>
            <a:r>
              <a:rPr lang="en-US" dirty="0"/>
              <a:t> must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bridge urban-rural divides</a:t>
            </a:r>
            <a:r>
              <a:rPr lang="en-US" dirty="0"/>
              <a:t>, </a:t>
            </a:r>
            <a:r>
              <a:rPr lang="en-US" dirty="0">
                <a:solidFill>
                  <a:srgbClr val="00B0F0"/>
                </a:solidFill>
              </a:rPr>
              <a:t>appeal to both youth and working professionals, </a:t>
            </a:r>
            <a:r>
              <a:rPr lang="en-US" dirty="0"/>
              <a:t>and reflect the platform’s inclusive, premium identity.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CE5378-5221-5502-C0F9-7CD46127A445}"/>
              </a:ext>
            </a:extLst>
          </p:cNvPr>
          <p:cNvSpPr txBox="1"/>
          <p:nvPr/>
        </p:nvSpPr>
        <p:spPr>
          <a:xfrm>
            <a:off x="5230368" y="1387209"/>
            <a:ext cx="27340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IN" i="0" dirty="0">
                <a:effectLst/>
              </a:rPr>
              <a:t>Pan-India Appeal : </a:t>
            </a:r>
          </a:p>
          <a:p>
            <a:endParaRPr lang="en-IN" b="1" dirty="0"/>
          </a:p>
          <a:p>
            <a:pPr marL="285750" indent="-285750">
              <a:buFontTx/>
              <a:buChar char="-"/>
            </a:pPr>
            <a:r>
              <a:rPr lang="en-IN" dirty="0"/>
              <a:t>Regional Reach:</a:t>
            </a:r>
            <a:endParaRPr lang="en-IN" b="1" dirty="0"/>
          </a:p>
          <a:p>
            <a:endParaRPr lang="en-IN" b="1" dirty="0"/>
          </a:p>
          <a:p>
            <a:pPr marL="285750" indent="-285750">
              <a:buFontTx/>
              <a:buChar char="-"/>
            </a:pPr>
            <a:r>
              <a:rPr lang="en-IN" dirty="0"/>
              <a:t>Youth Connect: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029CB1E-2E60-DD22-419D-E135BB2946F8}"/>
              </a:ext>
            </a:extLst>
          </p:cNvPr>
          <p:cNvSpPr/>
          <p:nvPr/>
        </p:nvSpPr>
        <p:spPr>
          <a:xfrm>
            <a:off x="7434072" y="1472184"/>
            <a:ext cx="1060704" cy="1005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5E5BB6-4C45-8518-9C37-24FD66EEDB37}"/>
              </a:ext>
            </a:extLst>
          </p:cNvPr>
          <p:cNvSpPr txBox="1"/>
          <p:nvPr/>
        </p:nvSpPr>
        <p:spPr>
          <a:xfrm>
            <a:off x="8558784" y="1224189"/>
            <a:ext cx="30358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Bollywood superstar like </a:t>
            </a:r>
            <a:r>
              <a:rPr lang="en-US" sz="1400" b="1" dirty="0"/>
              <a:t>Shah Rukh Khan</a:t>
            </a:r>
            <a:r>
              <a:rPr lang="en-US" sz="1400" dirty="0"/>
              <a:t> or </a:t>
            </a:r>
            <a:r>
              <a:rPr lang="en-US" sz="1400" b="1" dirty="0"/>
              <a:t>Vicky Kaushal</a:t>
            </a:r>
            <a:r>
              <a:rPr lang="en-US" sz="1400" dirty="0"/>
              <a:t> for national presence.</a:t>
            </a:r>
            <a:endParaRPr lang="en-IN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060DB7-F53B-4377-4DA7-DEA1861AB899}"/>
              </a:ext>
            </a:extLst>
          </p:cNvPr>
          <p:cNvSpPr txBox="1"/>
          <p:nvPr/>
        </p:nvSpPr>
        <p:spPr>
          <a:xfrm>
            <a:off x="8494776" y="2005251"/>
            <a:ext cx="32826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Have regional icons like </a:t>
            </a:r>
            <a:r>
              <a:rPr lang="en-IN" sz="1400" b="1" dirty="0"/>
              <a:t>Allu Arjun (South), Pankaj Tripathi (Hindi Belt) and Yash (Kannada).</a:t>
            </a:r>
            <a:endParaRPr lang="en-IN" sz="14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C4F8F80-D24B-C2E6-6E0E-0DE1B8CCB90B}"/>
              </a:ext>
            </a:extLst>
          </p:cNvPr>
          <p:cNvSpPr/>
          <p:nvPr/>
        </p:nvSpPr>
        <p:spPr>
          <a:xfrm rot="581273">
            <a:off x="7319772" y="2121916"/>
            <a:ext cx="1060704" cy="1645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1AE5252-C71E-283E-2D06-38139B8E436F}"/>
              </a:ext>
            </a:extLst>
          </p:cNvPr>
          <p:cNvSpPr/>
          <p:nvPr/>
        </p:nvSpPr>
        <p:spPr>
          <a:xfrm rot="1335783">
            <a:off x="7095388" y="2961835"/>
            <a:ext cx="1060704" cy="1187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617D0D-5934-FA7E-2052-6DC388F10D6D}"/>
              </a:ext>
            </a:extLst>
          </p:cNvPr>
          <p:cNvSpPr txBox="1"/>
          <p:nvPr/>
        </p:nvSpPr>
        <p:spPr>
          <a:xfrm>
            <a:off x="8203882" y="2928882"/>
            <a:ext cx="3390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Someone like </a:t>
            </a:r>
            <a:r>
              <a:rPr lang="en-US" b="1" dirty="0"/>
              <a:t>Virat Kohli or a top influencer</a:t>
            </a:r>
            <a:r>
              <a:rPr lang="en-US" dirty="0"/>
              <a:t> to engage Gen Z and millennials.</a:t>
            </a:r>
            <a:endParaRPr lang="en-IN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FB1460B-CA4E-5214-1AFD-C4790A285775}"/>
              </a:ext>
            </a:extLst>
          </p:cNvPr>
          <p:cNvCxnSpPr>
            <a:cxnSpLocks/>
          </p:cNvCxnSpPr>
          <p:nvPr/>
        </p:nvCxnSpPr>
        <p:spPr>
          <a:xfrm>
            <a:off x="4338013" y="1100404"/>
            <a:ext cx="0" cy="5248656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18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  <p:bldP spid="9" grpId="0"/>
      <p:bldP spid="9" grpId="1"/>
      <p:bldP spid="10" grpId="0" animBg="1"/>
      <p:bldP spid="10" grpId="1" animBg="1"/>
      <p:bldP spid="12" grpId="0" animBg="1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C5BF0E-26D3-A46D-4C7E-F5BD033909FE}"/>
              </a:ext>
            </a:extLst>
          </p:cNvPr>
          <p:cNvSpPr txBox="1"/>
          <p:nvPr/>
        </p:nvSpPr>
        <p:spPr>
          <a:xfrm>
            <a:off x="2468880" y="1261872"/>
            <a:ext cx="73883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     Conclusion</a:t>
            </a:r>
          </a:p>
          <a:p>
            <a:endParaRPr lang="en-I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effectLst/>
              </a:rPr>
              <a:t>The merged </a:t>
            </a:r>
            <a:r>
              <a:rPr lang="en-IN" dirty="0">
                <a:solidFill>
                  <a:srgbClr val="FF0000"/>
                </a:solidFill>
                <a:effectLst/>
              </a:rPr>
              <a:t>LioCinema-JotStar</a:t>
            </a:r>
            <a:r>
              <a:rPr lang="en-IN" dirty="0">
                <a:effectLst/>
              </a:rPr>
              <a:t> platform can </a:t>
            </a:r>
            <a:r>
              <a:rPr lang="en-IN" dirty="0">
                <a:solidFill>
                  <a:srgbClr val="FF0000"/>
                </a:solidFill>
                <a:effectLst/>
              </a:rPr>
              <a:t>dominate</a:t>
            </a:r>
            <a:r>
              <a:rPr lang="en-IN" dirty="0">
                <a:effectLst/>
              </a:rPr>
              <a:t> India’s OTT 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effectLst/>
              </a:rPr>
              <a:t>combining JotStar’s </a:t>
            </a:r>
            <a:r>
              <a:rPr lang="en-IN" dirty="0">
                <a:solidFill>
                  <a:srgbClr val="00B0F0"/>
                </a:solidFill>
                <a:effectLst/>
              </a:rPr>
              <a:t>premium</a:t>
            </a:r>
            <a:r>
              <a:rPr lang="en-IN" dirty="0">
                <a:effectLst/>
              </a:rPr>
              <a:t>, </a:t>
            </a:r>
            <a:r>
              <a:rPr lang="en-IN" dirty="0">
                <a:solidFill>
                  <a:srgbClr val="00B0F0"/>
                </a:solidFill>
                <a:effectLst/>
              </a:rPr>
              <a:t>urban</a:t>
            </a:r>
            <a:r>
              <a:rPr lang="en-IN" dirty="0">
                <a:effectLst/>
              </a:rPr>
              <a:t> strengths with </a:t>
            </a:r>
            <a:r>
              <a:rPr lang="en-IN" dirty="0">
                <a:solidFill>
                  <a:srgbClr val="FB1591"/>
                </a:solidFill>
                <a:effectLst/>
              </a:rPr>
              <a:t>LioCinema’s</a:t>
            </a:r>
            <a:r>
              <a:rPr lang="en-IN" dirty="0">
                <a:effectLst/>
              </a:rPr>
              <a:t> </a:t>
            </a:r>
            <a:r>
              <a:rPr lang="en-IN" dirty="0">
                <a:solidFill>
                  <a:srgbClr val="00B050"/>
                </a:solidFill>
                <a:effectLst/>
              </a:rPr>
              <a:t>mass-market</a:t>
            </a:r>
            <a:r>
              <a:rPr lang="en-IN" dirty="0">
                <a:effectLst/>
              </a:rPr>
              <a:t>, </a:t>
            </a:r>
            <a:r>
              <a:rPr lang="en-IN" dirty="0">
                <a:solidFill>
                  <a:srgbClr val="00B050"/>
                </a:solidFill>
                <a:effectLst/>
              </a:rPr>
              <a:t>rural reach</a:t>
            </a:r>
            <a:r>
              <a:rPr lang="en-IN" dirty="0">
                <a:effectLst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effectLst/>
              </a:rPr>
              <a:t>Implementing engagement strategies for inactive users, 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  <a:effectLst/>
              </a:rPr>
              <a:t>launching inclusive brand campaigns</a:t>
            </a:r>
            <a:r>
              <a:rPr lang="en-IN" dirty="0">
                <a:effectLst/>
              </a:rPr>
              <a:t>, 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  <a:effectLst/>
              </a:rPr>
              <a:t>optimizing pricing</a:t>
            </a:r>
            <a:r>
              <a:rPr lang="en-IN" dirty="0">
                <a:effectLst/>
              </a:rPr>
              <a:t>, 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  <a:effectLst/>
              </a:rPr>
              <a:t>leveraging telecom partnerships</a:t>
            </a:r>
            <a:r>
              <a:rPr lang="en-IN" dirty="0">
                <a:effectLst/>
              </a:rPr>
              <a:t>, </a:t>
            </a:r>
            <a:r>
              <a:rPr lang="en-IN" dirty="0">
                <a:solidFill>
                  <a:srgbClr val="92D050"/>
                </a:solidFill>
                <a:effectLst/>
              </a:rPr>
              <a:t>using AI for personalization</a:t>
            </a:r>
            <a:r>
              <a:rPr lang="en-IN" dirty="0">
                <a:effectLst/>
              </a:rPr>
              <a:t>, and selecting a versatile ambassador like Sharukh khan will position it as the go-to platform while maximizing profitability and growth.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550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CE27A4D2-3712-BA8A-38BA-43EC64B06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552" y="0"/>
            <a:ext cx="2093976" cy="20939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FCEE4A-1576-08EB-9DA1-FF32F422F535}"/>
              </a:ext>
            </a:extLst>
          </p:cNvPr>
          <p:cNvSpPr txBox="1"/>
          <p:nvPr/>
        </p:nvSpPr>
        <p:spPr>
          <a:xfrm>
            <a:off x="466344" y="690410"/>
            <a:ext cx="149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Dashboard</a:t>
            </a:r>
            <a:endParaRPr lang="en-IN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17CE90F-0B10-E93F-9FAF-45CDE55298FA}"/>
              </a:ext>
            </a:extLst>
          </p:cNvPr>
          <p:cNvSpPr/>
          <p:nvPr/>
        </p:nvSpPr>
        <p:spPr>
          <a:xfrm>
            <a:off x="1956816" y="850391"/>
            <a:ext cx="1170432" cy="3931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263ECE-51DB-313D-162C-F0F20553C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906" y="2227699"/>
            <a:ext cx="5371947" cy="3776783"/>
          </a:xfrm>
          <a:prstGeom prst="rect">
            <a:avLst/>
          </a:prstGeom>
        </p:spPr>
      </p:pic>
      <p:pic>
        <p:nvPicPr>
          <p:cNvPr id="13" name="Picture 12">
            <a:hlinkClick r:id="rId5"/>
            <a:extLst>
              <a:ext uri="{FF2B5EF4-FFF2-40B4-BE49-F238E27FC236}">
                <a16:creationId xmlns:a16="http://schemas.microsoft.com/office/drawing/2014/main" id="{82949B73-4EF5-2D8A-D586-190B187169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676" y="3456432"/>
            <a:ext cx="1357618" cy="1357618"/>
          </a:xfrm>
          <a:prstGeom prst="rect">
            <a:avLst/>
          </a:prstGeom>
        </p:spPr>
      </p:pic>
      <p:pic>
        <p:nvPicPr>
          <p:cNvPr id="15" name="Picture 14">
            <a:hlinkClick r:id="rId5"/>
            <a:extLst>
              <a:ext uri="{FF2B5EF4-FFF2-40B4-BE49-F238E27FC236}">
                <a16:creationId xmlns:a16="http://schemas.microsoft.com/office/drawing/2014/main" id="{BC020D7F-8869-1E74-8473-1D2235E7E0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177" y="4567161"/>
            <a:ext cx="832104" cy="832104"/>
          </a:xfrm>
          <a:prstGeom prst="rect">
            <a:avLst/>
          </a:prstGeom>
        </p:spPr>
      </p:pic>
      <p:pic>
        <p:nvPicPr>
          <p:cNvPr id="16" name="Picture 15">
            <a:hlinkClick r:id="rId2"/>
            <a:extLst>
              <a:ext uri="{FF2B5EF4-FFF2-40B4-BE49-F238E27FC236}">
                <a16:creationId xmlns:a16="http://schemas.microsoft.com/office/drawing/2014/main" id="{B9318FA1-50F4-7835-5486-B0148E44EF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351" y="2002536"/>
            <a:ext cx="612648" cy="6126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069B59-E11A-9076-B95D-028F55FFFB45}"/>
              </a:ext>
            </a:extLst>
          </p:cNvPr>
          <p:cNvSpPr txBox="1"/>
          <p:nvPr/>
        </p:nvSpPr>
        <p:spPr>
          <a:xfrm>
            <a:off x="88392" y="6004482"/>
            <a:ext cx="1490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Download Presentation </a:t>
            </a:r>
            <a:endParaRPr lang="en-IN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3155CED-584F-8F53-5AF9-41B62C5F29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112" y="6006132"/>
            <a:ext cx="646331" cy="646331"/>
          </a:xfrm>
          <a:prstGeom prst="rect">
            <a:avLst/>
          </a:prstGeom>
        </p:spPr>
      </p:pic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B3BC17B3-8BF3-A482-893C-12E5E322DC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85" y="1046987"/>
            <a:ext cx="646331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4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700245-F867-9A0D-1180-594AB8EDFCB4}"/>
              </a:ext>
            </a:extLst>
          </p:cNvPr>
          <p:cNvSpPr txBox="1"/>
          <p:nvPr/>
        </p:nvSpPr>
        <p:spPr>
          <a:xfrm>
            <a:off x="5369052" y="182880"/>
            <a:ext cx="145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Dashboard</a:t>
            </a:r>
            <a:r>
              <a:rPr lang="en-IN" dirty="0"/>
              <a:t>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463B70-3E6E-5EBE-F3C8-CBD603C58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2212"/>
            <a:ext cx="12192000" cy="64575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9A20E6-50B4-2034-27FE-07DA80013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63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5547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715230-6125-E434-1AD5-FE2851E15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0"/>
            <a:ext cx="12192000" cy="685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951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B95841-F00F-9527-56EB-CD304DFA7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743"/>
            <a:ext cx="12192000" cy="659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375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41554F-742B-65D2-E015-FFD6F986D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60"/>
            <a:ext cx="12192000" cy="680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609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33D17B-8FF4-3B43-D84C-995E378F6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745"/>
            <a:ext cx="12192000" cy="667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095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BCD7B9-9ED5-1BA0-F29E-3262B0DAE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6" y="0"/>
            <a:ext cx="121321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409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CCA0D9-B089-FFA4-A6DD-8B1878082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"/>
            <a:ext cx="121920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4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745480C-B29A-A1F8-F34F-9FF6D6B45214}"/>
              </a:ext>
            </a:extLst>
          </p:cNvPr>
          <p:cNvSpPr txBox="1">
            <a:spLocks/>
          </p:cNvSpPr>
          <p:nvPr/>
        </p:nvSpPr>
        <p:spPr>
          <a:xfrm>
            <a:off x="3890772" y="1645921"/>
            <a:ext cx="3899916" cy="2083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User By </a:t>
            </a:r>
          </a:p>
          <a:p>
            <a:r>
              <a:rPr lang="en-IN" dirty="0"/>
              <a:t>Content Library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D879238-BF19-D53F-E01C-F28293D09805}"/>
              </a:ext>
            </a:extLst>
          </p:cNvPr>
          <p:cNvSpPr/>
          <p:nvPr/>
        </p:nvSpPr>
        <p:spPr>
          <a:xfrm>
            <a:off x="1682496" y="2148840"/>
            <a:ext cx="1609344" cy="90525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3918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04069E-7F94-E677-A4FA-91E1C0FCB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467"/>
            <a:ext cx="12192000" cy="657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0355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61AB1-9AB9-FE29-E405-5166173EC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30D1FB9E-17AE-9564-993F-6006A2AE69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552" y="0"/>
            <a:ext cx="2093976" cy="20939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3E3125-45D2-6FE2-E80E-1D86EE129961}"/>
              </a:ext>
            </a:extLst>
          </p:cNvPr>
          <p:cNvSpPr txBox="1"/>
          <p:nvPr/>
        </p:nvSpPr>
        <p:spPr>
          <a:xfrm>
            <a:off x="466344" y="690410"/>
            <a:ext cx="149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Dashboard</a:t>
            </a:r>
            <a:endParaRPr lang="en-IN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DC509F9-7474-829D-6E96-4FF07A645D6E}"/>
              </a:ext>
            </a:extLst>
          </p:cNvPr>
          <p:cNvSpPr/>
          <p:nvPr/>
        </p:nvSpPr>
        <p:spPr>
          <a:xfrm>
            <a:off x="1956816" y="850391"/>
            <a:ext cx="1170432" cy="3931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B44942-DBEF-F3B0-6118-D94A8CAE4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906" y="2227699"/>
            <a:ext cx="5371947" cy="3776783"/>
          </a:xfrm>
          <a:prstGeom prst="rect">
            <a:avLst/>
          </a:prstGeom>
        </p:spPr>
      </p:pic>
      <p:pic>
        <p:nvPicPr>
          <p:cNvPr id="13" name="Picture 12">
            <a:hlinkClick r:id="rId5"/>
            <a:extLst>
              <a:ext uri="{FF2B5EF4-FFF2-40B4-BE49-F238E27FC236}">
                <a16:creationId xmlns:a16="http://schemas.microsoft.com/office/drawing/2014/main" id="{ACE8E6D2-9452-C37C-BAB7-6A11DE7CA5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676" y="3456432"/>
            <a:ext cx="1357618" cy="1357618"/>
          </a:xfrm>
          <a:prstGeom prst="rect">
            <a:avLst/>
          </a:prstGeom>
        </p:spPr>
      </p:pic>
      <p:pic>
        <p:nvPicPr>
          <p:cNvPr id="15" name="Picture 14">
            <a:hlinkClick r:id="rId5"/>
            <a:extLst>
              <a:ext uri="{FF2B5EF4-FFF2-40B4-BE49-F238E27FC236}">
                <a16:creationId xmlns:a16="http://schemas.microsoft.com/office/drawing/2014/main" id="{A1DF1F49-EC5A-BD20-F42F-1E9EC8CED1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177" y="4567161"/>
            <a:ext cx="832104" cy="832104"/>
          </a:xfrm>
          <a:prstGeom prst="rect">
            <a:avLst/>
          </a:prstGeom>
        </p:spPr>
      </p:pic>
      <p:pic>
        <p:nvPicPr>
          <p:cNvPr id="16" name="Picture 15">
            <a:hlinkClick r:id="rId2"/>
            <a:extLst>
              <a:ext uri="{FF2B5EF4-FFF2-40B4-BE49-F238E27FC236}">
                <a16:creationId xmlns:a16="http://schemas.microsoft.com/office/drawing/2014/main" id="{5FC1CC97-787A-82B3-78A9-6F153AFA9D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351" y="2002536"/>
            <a:ext cx="612648" cy="6126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4AE1D4A-E803-8068-A1FA-4F538F70B6C9}"/>
              </a:ext>
            </a:extLst>
          </p:cNvPr>
          <p:cNvSpPr txBox="1"/>
          <p:nvPr/>
        </p:nvSpPr>
        <p:spPr>
          <a:xfrm>
            <a:off x="88392" y="6004482"/>
            <a:ext cx="1490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Download Presentation </a:t>
            </a:r>
            <a:endParaRPr lang="en-IN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46118F6-AC11-FFF4-3E7D-E2896E7463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112" y="6006132"/>
            <a:ext cx="646331" cy="646331"/>
          </a:xfrm>
          <a:prstGeom prst="rect">
            <a:avLst/>
          </a:prstGeom>
        </p:spPr>
      </p:pic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AAA385C1-0140-595B-E73C-9FE6093CA0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85" y="1046987"/>
            <a:ext cx="646331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08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>
            <a:extLst>
              <a:ext uri="{FF2B5EF4-FFF2-40B4-BE49-F238E27FC236}">
                <a16:creationId xmlns:a16="http://schemas.microsoft.com/office/drawing/2014/main" id="{76949CEB-FDB9-2F71-9F8C-E64095B5B2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382" b="2072"/>
          <a:stretch/>
        </p:blipFill>
        <p:spPr>
          <a:xfrm>
            <a:off x="796886" y="1414954"/>
            <a:ext cx="4763476" cy="30891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96DB38-02CD-AC93-7A57-8EB32F9F1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370" y="35968"/>
            <a:ext cx="1188661" cy="9244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BFF14B-9777-925E-48E4-CC2412D6F1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62" y="110859"/>
            <a:ext cx="1157942" cy="10528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011E630-3491-26E0-C179-1028A5CD6649}"/>
              </a:ext>
            </a:extLst>
          </p:cNvPr>
          <p:cNvSpPr txBox="1"/>
          <p:nvPr/>
        </p:nvSpPr>
        <p:spPr>
          <a:xfrm>
            <a:off x="2248930" y="5119787"/>
            <a:ext cx="7552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Observation</a:t>
            </a:r>
            <a:r>
              <a:rPr lang="en-US" dirty="0"/>
              <a:t>: JotStar has almost </a:t>
            </a:r>
            <a:r>
              <a:rPr lang="en-US" b="1" dirty="0"/>
              <a:t>double</a:t>
            </a:r>
            <a:r>
              <a:rPr lang="en-US" dirty="0"/>
              <a:t> the content volume and total runtime.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32F023-05C4-B0CA-1D60-75A50995F2DB}"/>
              </a:ext>
            </a:extLst>
          </p:cNvPr>
          <p:cNvSpPr txBox="1"/>
          <p:nvPr/>
        </p:nvSpPr>
        <p:spPr>
          <a:xfrm>
            <a:off x="2611142" y="294614"/>
            <a:ext cx="1622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Total Content: 1250</a:t>
            </a:r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6C3BE2-D2D6-83AC-BF4F-310E638852C8}"/>
              </a:ext>
            </a:extLst>
          </p:cNvPr>
          <p:cNvSpPr txBox="1"/>
          <p:nvPr/>
        </p:nvSpPr>
        <p:spPr>
          <a:xfrm>
            <a:off x="4403070" y="259796"/>
            <a:ext cx="1622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Runtime(min):</a:t>
            </a:r>
          </a:p>
          <a:p>
            <a:r>
              <a:rPr lang="en-US"/>
              <a:t>129K</a:t>
            </a:r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1D7B198-61F5-6BE0-1F3D-343E1D254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128" y="1292326"/>
            <a:ext cx="5067438" cy="33534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520DAD-045F-D2DF-90EA-012E34364258}"/>
              </a:ext>
            </a:extLst>
          </p:cNvPr>
          <p:cNvSpPr txBox="1"/>
          <p:nvPr/>
        </p:nvSpPr>
        <p:spPr>
          <a:xfrm>
            <a:off x="8514546" y="314105"/>
            <a:ext cx="1719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Total Content: 2360</a:t>
            </a:r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7E7672-ACB7-1DF5-56E4-71AC48C2618F}"/>
              </a:ext>
            </a:extLst>
          </p:cNvPr>
          <p:cNvSpPr txBox="1"/>
          <p:nvPr/>
        </p:nvSpPr>
        <p:spPr>
          <a:xfrm>
            <a:off x="10165404" y="294614"/>
            <a:ext cx="1622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Runtime(min):</a:t>
            </a:r>
          </a:p>
          <a:p>
            <a:r>
              <a:rPr lang="en-US"/>
              <a:t>221K</a:t>
            </a:r>
            <a:endParaRPr lang="en-IN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3197B0E-B5EE-B4D7-AB4F-705A6D0A8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8930" y="5591330"/>
            <a:ext cx="755295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Key Insight: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JotStar has a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wider genre variety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, including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Fantasy, Adventure, and Sci-Fi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, which are less prominent in LioCinema. 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90CDC27-855B-6746-5967-B9C5C2BEE5E0}"/>
              </a:ext>
            </a:extLst>
          </p:cNvPr>
          <p:cNvGrpSpPr/>
          <p:nvPr/>
        </p:nvGrpSpPr>
        <p:grpSpPr>
          <a:xfrm>
            <a:off x="0" y="1965960"/>
            <a:ext cx="1088136" cy="731520"/>
            <a:chOff x="0" y="1965960"/>
            <a:chExt cx="1088136" cy="731520"/>
          </a:xfrm>
        </p:grpSpPr>
        <p:sp>
          <p:nvSpPr>
            <p:cNvPr id="31" name="Left Brace 30">
              <a:extLst>
                <a:ext uri="{FF2B5EF4-FFF2-40B4-BE49-F238E27FC236}">
                  <a16:creationId xmlns:a16="http://schemas.microsoft.com/office/drawing/2014/main" id="{042752AB-45A7-E7CB-90E9-03B75C77197E}"/>
                </a:ext>
              </a:extLst>
            </p:cNvPr>
            <p:cNvSpPr/>
            <p:nvPr/>
          </p:nvSpPr>
          <p:spPr>
            <a:xfrm>
              <a:off x="911394" y="1965960"/>
              <a:ext cx="176742" cy="731520"/>
            </a:xfrm>
            <a:prstGeom prst="leftBrac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344A101-0082-36E1-C84A-3BDABB63CE29}"/>
                </a:ext>
              </a:extLst>
            </p:cNvPr>
            <p:cNvSpPr txBox="1"/>
            <p:nvPr/>
          </p:nvSpPr>
          <p:spPr>
            <a:xfrm>
              <a:off x="0" y="2159543"/>
              <a:ext cx="949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>
                  <a:solidFill>
                    <a:schemeClr val="accent2">
                      <a:lumMod val="75000"/>
                    </a:schemeClr>
                  </a:solidFill>
                </a:rPr>
                <a:t>Strengths</a:t>
              </a:r>
              <a:endParaRPr lang="en-IN" sz="1400" b="1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0AABC06-9FC2-A471-B657-2A76600F2880}"/>
              </a:ext>
            </a:extLst>
          </p:cNvPr>
          <p:cNvGrpSpPr/>
          <p:nvPr/>
        </p:nvGrpSpPr>
        <p:grpSpPr>
          <a:xfrm>
            <a:off x="5674870" y="1806719"/>
            <a:ext cx="1213671" cy="705647"/>
            <a:chOff x="5674870" y="1806719"/>
            <a:chExt cx="1213671" cy="705647"/>
          </a:xfrm>
        </p:grpSpPr>
        <p:sp>
          <p:nvSpPr>
            <p:cNvPr id="50" name="Left Brace 49">
              <a:extLst>
                <a:ext uri="{FF2B5EF4-FFF2-40B4-BE49-F238E27FC236}">
                  <a16:creationId xmlns:a16="http://schemas.microsoft.com/office/drawing/2014/main" id="{DFC4D40F-A8B6-67C3-317D-6FFFE6833079}"/>
                </a:ext>
              </a:extLst>
            </p:cNvPr>
            <p:cNvSpPr/>
            <p:nvPr/>
          </p:nvSpPr>
          <p:spPr>
            <a:xfrm>
              <a:off x="6589715" y="1806719"/>
              <a:ext cx="298826" cy="705647"/>
            </a:xfrm>
            <a:prstGeom prst="leftBrac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049B14C-5DA8-2521-AEAF-7CCFFDB0D6CB}"/>
                </a:ext>
              </a:extLst>
            </p:cNvPr>
            <p:cNvSpPr txBox="1"/>
            <p:nvPr/>
          </p:nvSpPr>
          <p:spPr>
            <a:xfrm>
              <a:off x="5674870" y="1993391"/>
              <a:ext cx="949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>
                  <a:solidFill>
                    <a:schemeClr val="accent2">
                      <a:lumMod val="75000"/>
                    </a:schemeClr>
                  </a:solidFill>
                </a:rPr>
                <a:t>Strengths</a:t>
              </a:r>
              <a:endParaRPr lang="en-IN" sz="1400" b="1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DDE8D2C-949A-D351-24EC-B6ABFD5C5546}"/>
              </a:ext>
            </a:extLst>
          </p:cNvPr>
          <p:cNvGrpSpPr/>
          <p:nvPr/>
        </p:nvGrpSpPr>
        <p:grpSpPr>
          <a:xfrm>
            <a:off x="6822114" y="2936731"/>
            <a:ext cx="237178" cy="908676"/>
            <a:chOff x="6822114" y="2936731"/>
            <a:chExt cx="237178" cy="908676"/>
          </a:xfrm>
        </p:grpSpPr>
        <p:pic>
          <p:nvPicPr>
            <p:cNvPr id="53" name="Graphic 52" descr="Checkmark with solid fill">
              <a:extLst>
                <a:ext uri="{FF2B5EF4-FFF2-40B4-BE49-F238E27FC236}">
                  <a16:creationId xmlns:a16="http://schemas.microsoft.com/office/drawing/2014/main" id="{47AFC19F-F220-49D3-119E-6FE80CD28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40464" y="2936731"/>
              <a:ext cx="218828" cy="218828"/>
            </a:xfrm>
            <a:prstGeom prst="rect">
              <a:avLst/>
            </a:prstGeom>
          </p:spPr>
        </p:pic>
        <p:pic>
          <p:nvPicPr>
            <p:cNvPr id="54" name="Graphic 53" descr="Checkmark with solid fill">
              <a:extLst>
                <a:ext uri="{FF2B5EF4-FFF2-40B4-BE49-F238E27FC236}">
                  <a16:creationId xmlns:a16="http://schemas.microsoft.com/office/drawing/2014/main" id="{D8ED8568-49D2-1B53-3BF7-31E14012C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22114" y="3626579"/>
              <a:ext cx="218828" cy="218828"/>
            </a:xfrm>
            <a:prstGeom prst="rect">
              <a:avLst/>
            </a:prstGeom>
          </p:spPr>
        </p:pic>
        <p:pic>
          <p:nvPicPr>
            <p:cNvPr id="55" name="Graphic 54" descr="Checkmark with solid fill">
              <a:extLst>
                <a:ext uri="{FF2B5EF4-FFF2-40B4-BE49-F238E27FC236}">
                  <a16:creationId xmlns:a16="http://schemas.microsoft.com/office/drawing/2014/main" id="{25D293F1-6AF1-CF9F-F3C7-650F519E8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22114" y="3387048"/>
              <a:ext cx="218828" cy="218828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38EB127-F9A0-DD76-ACB3-5AA85723BF78}"/>
              </a:ext>
            </a:extLst>
          </p:cNvPr>
          <p:cNvGrpSpPr/>
          <p:nvPr/>
        </p:nvGrpSpPr>
        <p:grpSpPr>
          <a:xfrm>
            <a:off x="3835335" y="2863268"/>
            <a:ext cx="298545" cy="858023"/>
            <a:chOff x="3835335" y="2863268"/>
            <a:chExt cx="298545" cy="858023"/>
          </a:xfrm>
        </p:grpSpPr>
        <p:pic>
          <p:nvPicPr>
            <p:cNvPr id="57" name="Graphic 56" descr="Close with solid fill">
              <a:extLst>
                <a:ext uri="{FF2B5EF4-FFF2-40B4-BE49-F238E27FC236}">
                  <a16:creationId xmlns:a16="http://schemas.microsoft.com/office/drawing/2014/main" id="{7C3A49D2-1CB0-6D06-A414-276C62C8D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835335" y="2863268"/>
              <a:ext cx="292291" cy="292291"/>
            </a:xfrm>
            <a:prstGeom prst="rect">
              <a:avLst/>
            </a:prstGeom>
          </p:spPr>
        </p:pic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976BB43-F3E0-B0BB-FE92-5C0ED6518866}"/>
                </a:ext>
              </a:extLst>
            </p:cNvPr>
            <p:cNvGrpSpPr/>
            <p:nvPr/>
          </p:nvGrpSpPr>
          <p:grpSpPr>
            <a:xfrm>
              <a:off x="3835335" y="3112915"/>
              <a:ext cx="298545" cy="608376"/>
              <a:chOff x="3835335" y="3112915"/>
              <a:chExt cx="298545" cy="608376"/>
            </a:xfrm>
          </p:grpSpPr>
          <p:pic>
            <p:nvPicPr>
              <p:cNvPr id="58" name="Graphic 57" descr="Close with solid fill">
                <a:extLst>
                  <a:ext uri="{FF2B5EF4-FFF2-40B4-BE49-F238E27FC236}">
                    <a16:creationId xmlns:a16="http://schemas.microsoft.com/office/drawing/2014/main" id="{229797D1-8472-CD50-030D-E5EDC9AE7F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835335" y="3112915"/>
                <a:ext cx="292291" cy="292291"/>
              </a:xfrm>
              <a:prstGeom prst="rect">
                <a:avLst/>
              </a:prstGeom>
            </p:spPr>
          </p:pic>
          <p:pic>
            <p:nvPicPr>
              <p:cNvPr id="59" name="Graphic 58" descr="Close with solid fill">
                <a:extLst>
                  <a:ext uri="{FF2B5EF4-FFF2-40B4-BE49-F238E27FC236}">
                    <a16:creationId xmlns:a16="http://schemas.microsoft.com/office/drawing/2014/main" id="{E4952455-B1D4-B1F9-ABD4-584BCAAC60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841589" y="3429000"/>
                <a:ext cx="292291" cy="29229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6208301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DAA9D-A330-5018-5164-B2A1143B1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12BA7A-6206-C621-ACDF-2667000BF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212" y="1725469"/>
            <a:ext cx="2810267" cy="17623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F4F6F7-29CD-A6DA-34E5-6908B2135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370" y="35968"/>
            <a:ext cx="1188661" cy="9244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16E5E7-C26D-F3C9-F70D-48A9FF8092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62" y="110859"/>
            <a:ext cx="1157942" cy="10528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795ABB-F829-9FC5-B017-32D6FA17B587}"/>
              </a:ext>
            </a:extLst>
          </p:cNvPr>
          <p:cNvSpPr txBox="1"/>
          <p:nvPr/>
        </p:nvSpPr>
        <p:spPr>
          <a:xfrm>
            <a:off x="2611142" y="294614"/>
            <a:ext cx="1622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Total Content: 1250</a:t>
            </a:r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DEBF51-480E-F841-1A9F-9597A28F70E3}"/>
              </a:ext>
            </a:extLst>
          </p:cNvPr>
          <p:cNvSpPr txBox="1"/>
          <p:nvPr/>
        </p:nvSpPr>
        <p:spPr>
          <a:xfrm>
            <a:off x="4403070" y="259796"/>
            <a:ext cx="1622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Runtime(min):</a:t>
            </a:r>
          </a:p>
          <a:p>
            <a:r>
              <a:rPr lang="en-US"/>
              <a:t>129K</a:t>
            </a:r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1E9613-54EA-F64F-1CE1-D0AA2E6626BE}"/>
              </a:ext>
            </a:extLst>
          </p:cNvPr>
          <p:cNvSpPr txBox="1"/>
          <p:nvPr/>
        </p:nvSpPr>
        <p:spPr>
          <a:xfrm>
            <a:off x="8514546" y="314105"/>
            <a:ext cx="1719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Total Content: 2360</a:t>
            </a:r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56E55E-1631-C62C-38DE-902E39EA09DA}"/>
              </a:ext>
            </a:extLst>
          </p:cNvPr>
          <p:cNvSpPr txBox="1"/>
          <p:nvPr/>
        </p:nvSpPr>
        <p:spPr>
          <a:xfrm>
            <a:off x="10165404" y="294614"/>
            <a:ext cx="1622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Runtime(min):</a:t>
            </a:r>
          </a:p>
          <a:p>
            <a:r>
              <a:rPr lang="en-US"/>
              <a:t>221K</a:t>
            </a:r>
            <a:endParaRPr lang="en-IN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CD6E55A8-8CA5-55E0-8209-7C0AE1330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6975" y="4441562"/>
            <a:ext cx="676287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Key Insight: </a:t>
            </a:r>
            <a:r>
              <a:rPr lang="en-US" sz="1600" dirty="0"/>
              <a:t>JotStar is more diverse in </a:t>
            </a:r>
            <a:r>
              <a:rPr lang="en-US" sz="1600" b="1" dirty="0"/>
              <a:t>series and sports</a:t>
            </a:r>
            <a:r>
              <a:rPr lang="en-US" sz="1600" dirty="0"/>
              <a:t>, while LioCinema is heavily </a:t>
            </a:r>
            <a:r>
              <a:rPr lang="en-US" sz="1600" b="1" dirty="0"/>
              <a:t>movie-focused</a:t>
            </a:r>
            <a:r>
              <a:rPr lang="en-US" sz="1600" dirty="0"/>
              <a:t>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 Display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7DAE35-6810-3ABD-E982-9E7ACA0A8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4917" y="1725469"/>
            <a:ext cx="2900136" cy="1679026"/>
          </a:xfrm>
          <a:prstGeom prst="rect">
            <a:avLst/>
          </a:prstGeom>
        </p:spPr>
      </p:pic>
      <p:sp>
        <p:nvSpPr>
          <p:cNvPr id="66" name="Left Brace 65">
            <a:extLst>
              <a:ext uri="{FF2B5EF4-FFF2-40B4-BE49-F238E27FC236}">
                <a16:creationId xmlns:a16="http://schemas.microsoft.com/office/drawing/2014/main" id="{CF4A657D-7CF5-F03A-A8B6-799A158C8575}"/>
              </a:ext>
            </a:extLst>
          </p:cNvPr>
          <p:cNvSpPr/>
          <p:nvPr/>
        </p:nvSpPr>
        <p:spPr>
          <a:xfrm>
            <a:off x="7290220" y="2679191"/>
            <a:ext cx="411480" cy="584775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31D92D3F-2F20-357C-3808-A8A1A38AE012}"/>
              </a:ext>
            </a:extLst>
          </p:cNvPr>
          <p:cNvSpPr/>
          <p:nvPr/>
        </p:nvSpPr>
        <p:spPr>
          <a:xfrm>
            <a:off x="4165229" y="2218438"/>
            <a:ext cx="475681" cy="192024"/>
          </a:xfrm>
          <a:prstGeom prst="lef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EF3D83A-11ED-E817-8ADC-3F2A7A047907}"/>
              </a:ext>
            </a:extLst>
          </p:cNvPr>
          <p:cNvSpPr/>
          <p:nvPr/>
        </p:nvSpPr>
        <p:spPr>
          <a:xfrm>
            <a:off x="3090672" y="2770632"/>
            <a:ext cx="274320" cy="502920"/>
          </a:xfrm>
          <a:prstGeom prst="rightBrac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E56097-9002-634B-03FE-510AC07B944E}"/>
              </a:ext>
            </a:extLst>
          </p:cNvPr>
          <p:cNvSpPr txBox="1"/>
          <p:nvPr/>
        </p:nvSpPr>
        <p:spPr>
          <a:xfrm>
            <a:off x="3401407" y="2801220"/>
            <a:ext cx="1186527" cy="382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Less Focus</a:t>
            </a:r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496E3C-0AA3-24BC-AC76-D103C7ED1BA3}"/>
              </a:ext>
            </a:extLst>
          </p:cNvPr>
          <p:cNvSpPr txBox="1"/>
          <p:nvPr/>
        </p:nvSpPr>
        <p:spPr>
          <a:xfrm>
            <a:off x="4724754" y="2122834"/>
            <a:ext cx="1403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More focus</a:t>
            </a:r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F63B83-C7C9-7D61-74A1-7DC4162CC051}"/>
              </a:ext>
            </a:extLst>
          </p:cNvPr>
          <p:cNvSpPr txBox="1"/>
          <p:nvPr/>
        </p:nvSpPr>
        <p:spPr>
          <a:xfrm>
            <a:off x="6349773" y="2760752"/>
            <a:ext cx="954204" cy="382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Diverse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299905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66" grpId="0" animBg="1"/>
      <p:bldP spid="8" grpId="0" animBg="1"/>
      <p:bldP spid="9" grpId="0" animBg="1"/>
      <p:bldP spid="14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5DFF2-9B50-59AC-6EB9-6C561F7C7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FC1EC2-C2BF-621B-BD3B-6D6B58720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187" y="1507450"/>
            <a:ext cx="4429743" cy="33532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8B7E4F-EB85-1837-AC23-E507FB8DE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370" y="35968"/>
            <a:ext cx="1188661" cy="9244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0D0C94-5F77-5FE6-1E22-418C56B726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62" y="110859"/>
            <a:ext cx="1157942" cy="10528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D99065-D9DB-9591-32EE-DB01E716EC20}"/>
              </a:ext>
            </a:extLst>
          </p:cNvPr>
          <p:cNvSpPr txBox="1"/>
          <p:nvPr/>
        </p:nvSpPr>
        <p:spPr>
          <a:xfrm>
            <a:off x="2611142" y="294614"/>
            <a:ext cx="1622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Total Content: 1250</a:t>
            </a:r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115251-2F58-D2A1-8D84-E40E14B81EE1}"/>
              </a:ext>
            </a:extLst>
          </p:cNvPr>
          <p:cNvSpPr txBox="1"/>
          <p:nvPr/>
        </p:nvSpPr>
        <p:spPr>
          <a:xfrm>
            <a:off x="4403070" y="259796"/>
            <a:ext cx="1622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Runtime(min):</a:t>
            </a:r>
          </a:p>
          <a:p>
            <a:r>
              <a:rPr lang="en-US"/>
              <a:t>129K</a:t>
            </a:r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28864C-5772-862D-2230-80F6872FAF7E}"/>
              </a:ext>
            </a:extLst>
          </p:cNvPr>
          <p:cNvSpPr txBox="1"/>
          <p:nvPr/>
        </p:nvSpPr>
        <p:spPr>
          <a:xfrm>
            <a:off x="8514546" y="314105"/>
            <a:ext cx="1719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Total Content: 2360</a:t>
            </a:r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34D8E8-EDB9-72ED-16F5-AA1EF957D12B}"/>
              </a:ext>
            </a:extLst>
          </p:cNvPr>
          <p:cNvSpPr txBox="1"/>
          <p:nvPr/>
        </p:nvSpPr>
        <p:spPr>
          <a:xfrm>
            <a:off x="10165404" y="294614"/>
            <a:ext cx="1622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Runtime(min):</a:t>
            </a:r>
          </a:p>
          <a:p>
            <a:r>
              <a:rPr lang="en-US"/>
              <a:t>221K</a:t>
            </a:r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877223-7938-1045-6E8A-2AEAC66936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021" y="1722672"/>
            <a:ext cx="4239217" cy="301032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D729B1-0AB1-7189-79DB-CE648187D703}"/>
              </a:ext>
            </a:extLst>
          </p:cNvPr>
          <p:cNvGrpSpPr/>
          <p:nvPr/>
        </p:nvGrpSpPr>
        <p:grpSpPr>
          <a:xfrm>
            <a:off x="0" y="2322576"/>
            <a:ext cx="1088136" cy="731520"/>
            <a:chOff x="0" y="1965960"/>
            <a:chExt cx="1088136" cy="731520"/>
          </a:xfrm>
        </p:grpSpPr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E2AC8E7C-AB6E-212E-345A-281A5321BC79}"/>
                </a:ext>
              </a:extLst>
            </p:cNvPr>
            <p:cNvSpPr/>
            <p:nvPr/>
          </p:nvSpPr>
          <p:spPr>
            <a:xfrm>
              <a:off x="911394" y="1965960"/>
              <a:ext cx="176742" cy="731520"/>
            </a:xfrm>
            <a:prstGeom prst="leftBrac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3D91BC2-9575-4F8B-9797-1F5F4C3AA0BE}"/>
                </a:ext>
              </a:extLst>
            </p:cNvPr>
            <p:cNvSpPr txBox="1"/>
            <p:nvPr/>
          </p:nvSpPr>
          <p:spPr>
            <a:xfrm>
              <a:off x="0" y="2159543"/>
              <a:ext cx="949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>
                  <a:solidFill>
                    <a:schemeClr val="accent2">
                      <a:lumMod val="75000"/>
                    </a:schemeClr>
                  </a:solidFill>
                </a:rPr>
                <a:t>Strengths</a:t>
              </a:r>
              <a:endParaRPr lang="en-IN" sz="1400" b="1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8BA42EF-AA8F-9C0F-495C-D3307E5E3908}"/>
              </a:ext>
            </a:extLst>
          </p:cNvPr>
          <p:cNvGrpSpPr/>
          <p:nvPr/>
        </p:nvGrpSpPr>
        <p:grpSpPr>
          <a:xfrm>
            <a:off x="6028014" y="2090183"/>
            <a:ext cx="1109096" cy="851952"/>
            <a:chOff x="8780" y="1963727"/>
            <a:chExt cx="1109096" cy="851952"/>
          </a:xfrm>
        </p:grpSpPr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71D62684-D5C4-646E-D12B-D96D2CD27357}"/>
                </a:ext>
              </a:extLst>
            </p:cNvPr>
            <p:cNvSpPr/>
            <p:nvPr/>
          </p:nvSpPr>
          <p:spPr>
            <a:xfrm>
              <a:off x="941134" y="1963727"/>
              <a:ext cx="176742" cy="851952"/>
            </a:xfrm>
            <a:prstGeom prst="leftBrac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2A6573-4A9F-5F04-A992-FECC526369F9}"/>
                </a:ext>
              </a:extLst>
            </p:cNvPr>
            <p:cNvSpPr txBox="1"/>
            <p:nvPr/>
          </p:nvSpPr>
          <p:spPr>
            <a:xfrm>
              <a:off x="8780" y="2235814"/>
              <a:ext cx="949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>
                  <a:solidFill>
                    <a:schemeClr val="accent2">
                      <a:lumMod val="75000"/>
                    </a:schemeClr>
                  </a:solidFill>
                </a:rPr>
                <a:t>Strengths</a:t>
              </a:r>
              <a:endParaRPr lang="en-IN" sz="1400" b="1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25" name="Rectangle 4">
            <a:extLst>
              <a:ext uri="{FF2B5EF4-FFF2-40B4-BE49-F238E27FC236}">
                <a16:creationId xmlns:a16="http://schemas.microsoft.com/office/drawing/2014/main" id="{FB6B7F34-059E-DC57-1E6C-EA59D3A31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3969" y="5514719"/>
            <a:ext cx="676287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Key Insight:</a:t>
            </a:r>
            <a:r>
              <a:rPr lang="en-US" altLang="en-US" sz="1600" dirty="0"/>
              <a:t>  </a:t>
            </a:r>
            <a:r>
              <a:rPr lang="en-US" sz="1600" b="1" dirty="0"/>
              <a:t>JotStar has a strong English and regional presence</a:t>
            </a:r>
            <a:r>
              <a:rPr lang="en-US" sz="1600" dirty="0"/>
              <a:t>, while LioCinema is more </a:t>
            </a:r>
            <a:r>
              <a:rPr lang="en-US" sz="1600" b="1" dirty="0"/>
              <a:t>Hindi-centric</a:t>
            </a:r>
            <a:r>
              <a:rPr lang="en-US" sz="1600" dirty="0"/>
              <a:t>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 Display" panose="020B0004020202020204" pitchFamily="34" charset="0"/>
            </a:endParaRPr>
          </a:p>
        </p:txBody>
      </p:sp>
      <p:pic>
        <p:nvPicPr>
          <p:cNvPr id="31" name="Graphic 30" descr="Checkmark with solid fill">
            <a:extLst>
              <a:ext uri="{FF2B5EF4-FFF2-40B4-BE49-F238E27FC236}">
                <a16:creationId xmlns:a16="http://schemas.microsoft.com/office/drawing/2014/main" id="{415190D8-09D8-DDA6-CFF8-2EBEF8C5E8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48738" y="4234952"/>
            <a:ext cx="196987" cy="196987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2FC3038-C25B-1E7E-DC9C-637A42366311}"/>
              </a:ext>
            </a:extLst>
          </p:cNvPr>
          <p:cNvGrpSpPr/>
          <p:nvPr/>
        </p:nvGrpSpPr>
        <p:grpSpPr>
          <a:xfrm>
            <a:off x="7030860" y="3699370"/>
            <a:ext cx="201778" cy="1033622"/>
            <a:chOff x="7048738" y="3683871"/>
            <a:chExt cx="201778" cy="1033622"/>
          </a:xfrm>
        </p:grpSpPr>
        <p:pic>
          <p:nvPicPr>
            <p:cNvPr id="27" name="Graphic 26" descr="Checkmark with solid fill">
              <a:extLst>
                <a:ext uri="{FF2B5EF4-FFF2-40B4-BE49-F238E27FC236}">
                  <a16:creationId xmlns:a16="http://schemas.microsoft.com/office/drawing/2014/main" id="{9BBAB9E1-D141-3BF4-50BF-A4FC974E7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053528" y="3683871"/>
              <a:ext cx="196988" cy="196988"/>
            </a:xfrm>
            <a:prstGeom prst="rect">
              <a:avLst/>
            </a:prstGeom>
          </p:spPr>
        </p:pic>
        <p:pic>
          <p:nvPicPr>
            <p:cNvPr id="29" name="Graphic 28" descr="Checkmark with solid fill">
              <a:extLst>
                <a:ext uri="{FF2B5EF4-FFF2-40B4-BE49-F238E27FC236}">
                  <a16:creationId xmlns:a16="http://schemas.microsoft.com/office/drawing/2014/main" id="{534FED76-BFEC-A56E-3808-089094A5C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048739" y="3959412"/>
              <a:ext cx="196987" cy="196987"/>
            </a:xfrm>
            <a:prstGeom prst="rect">
              <a:avLst/>
            </a:prstGeom>
          </p:spPr>
        </p:pic>
        <p:pic>
          <p:nvPicPr>
            <p:cNvPr id="32" name="Graphic 31" descr="Checkmark with solid fill">
              <a:extLst>
                <a:ext uri="{FF2B5EF4-FFF2-40B4-BE49-F238E27FC236}">
                  <a16:creationId xmlns:a16="http://schemas.microsoft.com/office/drawing/2014/main" id="{2CA2096F-2DB6-3C1F-A3D4-4DE3DA60E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048738" y="4520506"/>
              <a:ext cx="196987" cy="196987"/>
            </a:xfrm>
            <a:prstGeom prst="rect">
              <a:avLst/>
            </a:prstGeom>
          </p:spPr>
        </p:pic>
      </p:grpSp>
      <p:pic>
        <p:nvPicPr>
          <p:cNvPr id="34" name="Graphic 33" descr="Close with solid fill">
            <a:extLst>
              <a:ext uri="{FF2B5EF4-FFF2-40B4-BE49-F238E27FC236}">
                <a16:creationId xmlns:a16="http://schemas.microsoft.com/office/drawing/2014/main" id="{50A6FFEA-5D14-CD22-F3F7-2D374368AA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64671" y="3939629"/>
            <a:ext cx="349025" cy="34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86607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3011D6-67B0-F0CF-996F-3BE8BF85C91C}"/>
              </a:ext>
            </a:extLst>
          </p:cNvPr>
          <p:cNvSpPr txBox="1"/>
          <p:nvPr/>
        </p:nvSpPr>
        <p:spPr>
          <a:xfrm>
            <a:off x="3709416" y="475488"/>
            <a:ext cx="5388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ptos" panose="020B0004020202020204" pitchFamily="34" charset="0"/>
              </a:rPr>
              <a:t>Key Insights from Content Library Comparison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45A04-04AF-0EE7-BAFA-ECC5FF49A0BB}"/>
              </a:ext>
            </a:extLst>
          </p:cNvPr>
          <p:cNvSpPr txBox="1"/>
          <p:nvPr/>
        </p:nvSpPr>
        <p:spPr>
          <a:xfrm>
            <a:off x="2084832" y="1376261"/>
            <a:ext cx="8357616" cy="3816429"/>
          </a:xfrm>
          <a:custGeom>
            <a:avLst/>
            <a:gdLst>
              <a:gd name="connsiteX0" fmla="*/ 0 w 8357616"/>
              <a:gd name="connsiteY0" fmla="*/ 0 h 3816429"/>
              <a:gd name="connsiteX1" fmla="*/ 596973 w 8357616"/>
              <a:gd name="connsiteY1" fmla="*/ 0 h 3816429"/>
              <a:gd name="connsiteX2" fmla="*/ 1277521 w 8357616"/>
              <a:gd name="connsiteY2" fmla="*/ 0 h 3816429"/>
              <a:gd name="connsiteX3" fmla="*/ 1790918 w 8357616"/>
              <a:gd name="connsiteY3" fmla="*/ 0 h 3816429"/>
              <a:gd name="connsiteX4" fmla="*/ 2220738 w 8357616"/>
              <a:gd name="connsiteY4" fmla="*/ 0 h 3816429"/>
              <a:gd name="connsiteX5" fmla="*/ 2817711 w 8357616"/>
              <a:gd name="connsiteY5" fmla="*/ 0 h 3816429"/>
              <a:gd name="connsiteX6" fmla="*/ 3414683 w 8357616"/>
              <a:gd name="connsiteY6" fmla="*/ 0 h 3816429"/>
              <a:gd name="connsiteX7" fmla="*/ 3760927 w 8357616"/>
              <a:gd name="connsiteY7" fmla="*/ 0 h 3816429"/>
              <a:gd name="connsiteX8" fmla="*/ 4190747 w 8357616"/>
              <a:gd name="connsiteY8" fmla="*/ 0 h 3816429"/>
              <a:gd name="connsiteX9" fmla="*/ 4954872 w 8357616"/>
              <a:gd name="connsiteY9" fmla="*/ 0 h 3816429"/>
              <a:gd name="connsiteX10" fmla="*/ 5468269 w 8357616"/>
              <a:gd name="connsiteY10" fmla="*/ 0 h 3816429"/>
              <a:gd name="connsiteX11" fmla="*/ 5814513 w 8357616"/>
              <a:gd name="connsiteY11" fmla="*/ 0 h 3816429"/>
              <a:gd name="connsiteX12" fmla="*/ 6495062 w 8357616"/>
              <a:gd name="connsiteY12" fmla="*/ 0 h 3816429"/>
              <a:gd name="connsiteX13" fmla="*/ 7259186 w 8357616"/>
              <a:gd name="connsiteY13" fmla="*/ 0 h 3816429"/>
              <a:gd name="connsiteX14" fmla="*/ 7772583 w 8357616"/>
              <a:gd name="connsiteY14" fmla="*/ 0 h 3816429"/>
              <a:gd name="connsiteX15" fmla="*/ 8357616 w 8357616"/>
              <a:gd name="connsiteY15" fmla="*/ 0 h 3816429"/>
              <a:gd name="connsiteX16" fmla="*/ 8357616 w 8357616"/>
              <a:gd name="connsiteY16" fmla="*/ 430711 h 3816429"/>
              <a:gd name="connsiteX17" fmla="*/ 8357616 w 8357616"/>
              <a:gd name="connsiteY17" fmla="*/ 899587 h 3816429"/>
              <a:gd name="connsiteX18" fmla="*/ 8357616 w 8357616"/>
              <a:gd name="connsiteY18" fmla="*/ 1406627 h 3816429"/>
              <a:gd name="connsiteX19" fmla="*/ 8357616 w 8357616"/>
              <a:gd name="connsiteY19" fmla="*/ 1875502 h 3816429"/>
              <a:gd name="connsiteX20" fmla="*/ 8357616 w 8357616"/>
              <a:gd name="connsiteY20" fmla="*/ 2344378 h 3816429"/>
              <a:gd name="connsiteX21" fmla="*/ 8357616 w 8357616"/>
              <a:gd name="connsiteY21" fmla="*/ 2775089 h 3816429"/>
              <a:gd name="connsiteX22" fmla="*/ 8357616 w 8357616"/>
              <a:gd name="connsiteY22" fmla="*/ 3243965 h 3816429"/>
              <a:gd name="connsiteX23" fmla="*/ 8357616 w 8357616"/>
              <a:gd name="connsiteY23" fmla="*/ 3816429 h 3816429"/>
              <a:gd name="connsiteX24" fmla="*/ 7927796 w 8357616"/>
              <a:gd name="connsiteY24" fmla="*/ 3816429 h 3816429"/>
              <a:gd name="connsiteX25" fmla="*/ 7247247 w 8357616"/>
              <a:gd name="connsiteY25" fmla="*/ 3816429 h 3816429"/>
              <a:gd name="connsiteX26" fmla="*/ 6733851 w 8357616"/>
              <a:gd name="connsiteY26" fmla="*/ 3816429 h 3816429"/>
              <a:gd name="connsiteX27" fmla="*/ 6304030 w 8357616"/>
              <a:gd name="connsiteY27" fmla="*/ 3816429 h 3816429"/>
              <a:gd name="connsiteX28" fmla="*/ 5623482 w 8357616"/>
              <a:gd name="connsiteY28" fmla="*/ 3816429 h 3816429"/>
              <a:gd name="connsiteX29" fmla="*/ 5193661 w 8357616"/>
              <a:gd name="connsiteY29" fmla="*/ 3816429 h 3816429"/>
              <a:gd name="connsiteX30" fmla="*/ 4763841 w 8357616"/>
              <a:gd name="connsiteY30" fmla="*/ 3816429 h 3816429"/>
              <a:gd name="connsiteX31" fmla="*/ 4250445 w 8357616"/>
              <a:gd name="connsiteY31" fmla="*/ 3816429 h 3816429"/>
              <a:gd name="connsiteX32" fmla="*/ 3737048 w 8357616"/>
              <a:gd name="connsiteY32" fmla="*/ 3816429 h 3816429"/>
              <a:gd name="connsiteX33" fmla="*/ 3223652 w 8357616"/>
              <a:gd name="connsiteY33" fmla="*/ 3816429 h 3816429"/>
              <a:gd name="connsiteX34" fmla="*/ 2793832 w 8357616"/>
              <a:gd name="connsiteY34" fmla="*/ 3816429 h 3816429"/>
              <a:gd name="connsiteX35" fmla="*/ 2113283 w 8357616"/>
              <a:gd name="connsiteY35" fmla="*/ 3816429 h 3816429"/>
              <a:gd name="connsiteX36" fmla="*/ 1767039 w 8357616"/>
              <a:gd name="connsiteY36" fmla="*/ 3816429 h 3816429"/>
              <a:gd name="connsiteX37" fmla="*/ 1086490 w 8357616"/>
              <a:gd name="connsiteY37" fmla="*/ 3816429 h 3816429"/>
              <a:gd name="connsiteX38" fmla="*/ 0 w 8357616"/>
              <a:gd name="connsiteY38" fmla="*/ 3816429 h 3816429"/>
              <a:gd name="connsiteX39" fmla="*/ 0 w 8357616"/>
              <a:gd name="connsiteY39" fmla="*/ 3233061 h 3816429"/>
              <a:gd name="connsiteX40" fmla="*/ 0 w 8357616"/>
              <a:gd name="connsiteY40" fmla="*/ 2687856 h 3816429"/>
              <a:gd name="connsiteX41" fmla="*/ 0 w 8357616"/>
              <a:gd name="connsiteY41" fmla="*/ 2257145 h 3816429"/>
              <a:gd name="connsiteX42" fmla="*/ 0 w 8357616"/>
              <a:gd name="connsiteY42" fmla="*/ 1635612 h 3816429"/>
              <a:gd name="connsiteX43" fmla="*/ 0 w 8357616"/>
              <a:gd name="connsiteY43" fmla="*/ 1204901 h 3816429"/>
              <a:gd name="connsiteX44" fmla="*/ 0 w 8357616"/>
              <a:gd name="connsiteY44" fmla="*/ 621533 h 3816429"/>
              <a:gd name="connsiteX45" fmla="*/ 0 w 8357616"/>
              <a:gd name="connsiteY45" fmla="*/ 0 h 381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8357616" h="3816429" extrusionOk="0">
                <a:moveTo>
                  <a:pt x="0" y="0"/>
                </a:moveTo>
                <a:cubicBezTo>
                  <a:pt x="251495" y="-13574"/>
                  <a:pt x="376218" y="19577"/>
                  <a:pt x="596973" y="0"/>
                </a:cubicBezTo>
                <a:cubicBezTo>
                  <a:pt x="817728" y="-19577"/>
                  <a:pt x="1121896" y="38550"/>
                  <a:pt x="1277521" y="0"/>
                </a:cubicBezTo>
                <a:cubicBezTo>
                  <a:pt x="1433146" y="-38550"/>
                  <a:pt x="1616133" y="57016"/>
                  <a:pt x="1790918" y="0"/>
                </a:cubicBezTo>
                <a:cubicBezTo>
                  <a:pt x="1965703" y="-57016"/>
                  <a:pt x="2047132" y="6343"/>
                  <a:pt x="2220738" y="0"/>
                </a:cubicBezTo>
                <a:cubicBezTo>
                  <a:pt x="2394344" y="-6343"/>
                  <a:pt x="2687940" y="57209"/>
                  <a:pt x="2817711" y="0"/>
                </a:cubicBezTo>
                <a:cubicBezTo>
                  <a:pt x="2947482" y="-57209"/>
                  <a:pt x="3260570" y="47441"/>
                  <a:pt x="3414683" y="0"/>
                </a:cubicBezTo>
                <a:cubicBezTo>
                  <a:pt x="3568796" y="-47441"/>
                  <a:pt x="3654065" y="26272"/>
                  <a:pt x="3760927" y="0"/>
                </a:cubicBezTo>
                <a:cubicBezTo>
                  <a:pt x="3867789" y="-26272"/>
                  <a:pt x="4004791" y="19360"/>
                  <a:pt x="4190747" y="0"/>
                </a:cubicBezTo>
                <a:cubicBezTo>
                  <a:pt x="4376703" y="-19360"/>
                  <a:pt x="4632011" y="22499"/>
                  <a:pt x="4954872" y="0"/>
                </a:cubicBezTo>
                <a:cubicBezTo>
                  <a:pt x="5277734" y="-22499"/>
                  <a:pt x="5290170" y="20920"/>
                  <a:pt x="5468269" y="0"/>
                </a:cubicBezTo>
                <a:cubicBezTo>
                  <a:pt x="5646368" y="-20920"/>
                  <a:pt x="5647715" y="10098"/>
                  <a:pt x="5814513" y="0"/>
                </a:cubicBezTo>
                <a:cubicBezTo>
                  <a:pt x="5981311" y="-10098"/>
                  <a:pt x="6337025" y="17252"/>
                  <a:pt x="6495062" y="0"/>
                </a:cubicBezTo>
                <a:cubicBezTo>
                  <a:pt x="6653099" y="-17252"/>
                  <a:pt x="6971693" y="33584"/>
                  <a:pt x="7259186" y="0"/>
                </a:cubicBezTo>
                <a:cubicBezTo>
                  <a:pt x="7546679" y="-33584"/>
                  <a:pt x="7525135" y="48835"/>
                  <a:pt x="7772583" y="0"/>
                </a:cubicBezTo>
                <a:cubicBezTo>
                  <a:pt x="8020031" y="-48835"/>
                  <a:pt x="8155773" y="70039"/>
                  <a:pt x="8357616" y="0"/>
                </a:cubicBezTo>
                <a:cubicBezTo>
                  <a:pt x="8364135" y="150189"/>
                  <a:pt x="8310011" y="320979"/>
                  <a:pt x="8357616" y="430711"/>
                </a:cubicBezTo>
                <a:cubicBezTo>
                  <a:pt x="8405221" y="540443"/>
                  <a:pt x="8327876" y="699869"/>
                  <a:pt x="8357616" y="899587"/>
                </a:cubicBezTo>
                <a:cubicBezTo>
                  <a:pt x="8387356" y="1099305"/>
                  <a:pt x="8341762" y="1170716"/>
                  <a:pt x="8357616" y="1406627"/>
                </a:cubicBezTo>
                <a:cubicBezTo>
                  <a:pt x="8373470" y="1642538"/>
                  <a:pt x="8317384" y="1644362"/>
                  <a:pt x="8357616" y="1875502"/>
                </a:cubicBezTo>
                <a:cubicBezTo>
                  <a:pt x="8397848" y="2106642"/>
                  <a:pt x="8329703" y="2168955"/>
                  <a:pt x="8357616" y="2344378"/>
                </a:cubicBezTo>
                <a:cubicBezTo>
                  <a:pt x="8385529" y="2519801"/>
                  <a:pt x="8342548" y="2663348"/>
                  <a:pt x="8357616" y="2775089"/>
                </a:cubicBezTo>
                <a:cubicBezTo>
                  <a:pt x="8372684" y="2886830"/>
                  <a:pt x="8352543" y="3097331"/>
                  <a:pt x="8357616" y="3243965"/>
                </a:cubicBezTo>
                <a:cubicBezTo>
                  <a:pt x="8362689" y="3390599"/>
                  <a:pt x="8343977" y="3603450"/>
                  <a:pt x="8357616" y="3816429"/>
                </a:cubicBezTo>
                <a:cubicBezTo>
                  <a:pt x="8232391" y="3829609"/>
                  <a:pt x="8063742" y="3815818"/>
                  <a:pt x="7927796" y="3816429"/>
                </a:cubicBezTo>
                <a:cubicBezTo>
                  <a:pt x="7791850" y="3817040"/>
                  <a:pt x="7507120" y="3807227"/>
                  <a:pt x="7247247" y="3816429"/>
                </a:cubicBezTo>
                <a:cubicBezTo>
                  <a:pt x="6987374" y="3825631"/>
                  <a:pt x="6858630" y="3809544"/>
                  <a:pt x="6733851" y="3816429"/>
                </a:cubicBezTo>
                <a:cubicBezTo>
                  <a:pt x="6609072" y="3823314"/>
                  <a:pt x="6500834" y="3805945"/>
                  <a:pt x="6304030" y="3816429"/>
                </a:cubicBezTo>
                <a:cubicBezTo>
                  <a:pt x="6107226" y="3826913"/>
                  <a:pt x="5868186" y="3795388"/>
                  <a:pt x="5623482" y="3816429"/>
                </a:cubicBezTo>
                <a:cubicBezTo>
                  <a:pt x="5378778" y="3837470"/>
                  <a:pt x="5332023" y="3774617"/>
                  <a:pt x="5193661" y="3816429"/>
                </a:cubicBezTo>
                <a:cubicBezTo>
                  <a:pt x="5055299" y="3858241"/>
                  <a:pt x="4858333" y="3795489"/>
                  <a:pt x="4763841" y="3816429"/>
                </a:cubicBezTo>
                <a:cubicBezTo>
                  <a:pt x="4669349" y="3837369"/>
                  <a:pt x="4395034" y="3804156"/>
                  <a:pt x="4250445" y="3816429"/>
                </a:cubicBezTo>
                <a:cubicBezTo>
                  <a:pt x="4105856" y="3828702"/>
                  <a:pt x="3858131" y="3802341"/>
                  <a:pt x="3737048" y="3816429"/>
                </a:cubicBezTo>
                <a:cubicBezTo>
                  <a:pt x="3615965" y="3830517"/>
                  <a:pt x="3471539" y="3755936"/>
                  <a:pt x="3223652" y="3816429"/>
                </a:cubicBezTo>
                <a:cubicBezTo>
                  <a:pt x="2975765" y="3876922"/>
                  <a:pt x="2905883" y="3772587"/>
                  <a:pt x="2793832" y="3816429"/>
                </a:cubicBezTo>
                <a:cubicBezTo>
                  <a:pt x="2681781" y="3860271"/>
                  <a:pt x="2384989" y="3764327"/>
                  <a:pt x="2113283" y="3816429"/>
                </a:cubicBezTo>
                <a:cubicBezTo>
                  <a:pt x="1841577" y="3868531"/>
                  <a:pt x="1932377" y="3779920"/>
                  <a:pt x="1767039" y="3816429"/>
                </a:cubicBezTo>
                <a:cubicBezTo>
                  <a:pt x="1601701" y="3852938"/>
                  <a:pt x="1230128" y="3737874"/>
                  <a:pt x="1086490" y="3816429"/>
                </a:cubicBezTo>
                <a:cubicBezTo>
                  <a:pt x="942852" y="3894984"/>
                  <a:pt x="500599" y="3712127"/>
                  <a:pt x="0" y="3816429"/>
                </a:cubicBezTo>
                <a:cubicBezTo>
                  <a:pt x="-27322" y="3551011"/>
                  <a:pt x="7994" y="3426309"/>
                  <a:pt x="0" y="3233061"/>
                </a:cubicBezTo>
                <a:cubicBezTo>
                  <a:pt x="-7994" y="3039813"/>
                  <a:pt x="11387" y="2893107"/>
                  <a:pt x="0" y="2687856"/>
                </a:cubicBezTo>
                <a:cubicBezTo>
                  <a:pt x="-11387" y="2482606"/>
                  <a:pt x="11529" y="2365770"/>
                  <a:pt x="0" y="2257145"/>
                </a:cubicBezTo>
                <a:cubicBezTo>
                  <a:pt x="-11529" y="2148520"/>
                  <a:pt x="16586" y="1862803"/>
                  <a:pt x="0" y="1635612"/>
                </a:cubicBezTo>
                <a:cubicBezTo>
                  <a:pt x="-16586" y="1408421"/>
                  <a:pt x="29636" y="1407852"/>
                  <a:pt x="0" y="1204901"/>
                </a:cubicBezTo>
                <a:cubicBezTo>
                  <a:pt x="-29636" y="1001950"/>
                  <a:pt x="27283" y="777377"/>
                  <a:pt x="0" y="621533"/>
                </a:cubicBezTo>
                <a:cubicBezTo>
                  <a:pt x="-27283" y="465689"/>
                  <a:pt x="45452" y="220495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1164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1600" dirty="0"/>
              <a:t>Overall Content &amp; Runtime</a:t>
            </a:r>
          </a:p>
          <a:p>
            <a:pPr lvl="1"/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JotStar</a:t>
            </a:r>
            <a:r>
              <a:rPr lang="en-US" sz="1600" dirty="0"/>
              <a:t> has </a:t>
            </a:r>
            <a:r>
              <a:rPr lang="en-US" sz="1600" dirty="0">
                <a:solidFill>
                  <a:srgbClr val="FF0000"/>
                </a:solidFill>
              </a:rPr>
              <a:t>almost double the content volume and total runtime compared to LioCinema.</a:t>
            </a:r>
          </a:p>
          <a:p>
            <a:pPr lvl="1"/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dirty="0"/>
              <a:t>Genre Diversity</a:t>
            </a:r>
          </a:p>
          <a:p>
            <a:pPr lvl="1"/>
            <a:r>
              <a:rPr lang="en-US" sz="1600" dirty="0">
                <a:solidFill>
                  <a:srgbClr val="FB1591"/>
                </a:solidFill>
              </a:rPr>
              <a:t>LioCinema</a:t>
            </a:r>
            <a:r>
              <a:rPr lang="en-US" sz="1600" dirty="0"/>
              <a:t> is stronger in </a:t>
            </a:r>
            <a:r>
              <a:rPr lang="en-US" sz="1600" dirty="0">
                <a:solidFill>
                  <a:srgbClr val="FF0000"/>
                </a:solidFill>
              </a:rPr>
              <a:t>Drama, Comedy, and Action</a:t>
            </a:r>
            <a:r>
              <a:rPr lang="en-US" sz="1600" dirty="0"/>
              <a:t>.</a:t>
            </a:r>
          </a:p>
          <a:p>
            <a:pPr lvl="1"/>
            <a:r>
              <a:rPr lang="en-US" sz="1600" dirty="0">
                <a:solidFill>
                  <a:srgbClr val="00B0F0"/>
                </a:solidFill>
              </a:rPr>
              <a:t>JotStar</a:t>
            </a:r>
            <a:r>
              <a:rPr lang="en-US" sz="1600" dirty="0"/>
              <a:t> has a wider variety with </a:t>
            </a:r>
            <a:r>
              <a:rPr lang="en-US" sz="1600" dirty="0">
                <a:solidFill>
                  <a:srgbClr val="FF0000"/>
                </a:solidFill>
              </a:rPr>
              <a:t>more Thrillers, Live Matches, Fantasy, and Adventure content.</a:t>
            </a:r>
          </a:p>
          <a:p>
            <a:pPr lvl="1"/>
            <a:endParaRPr lang="en-US" sz="16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1600" dirty="0"/>
              <a:t>Content Type Mix</a:t>
            </a:r>
          </a:p>
          <a:p>
            <a:pPr lvl="1"/>
            <a:r>
              <a:rPr lang="en-US" sz="1600" dirty="0">
                <a:solidFill>
                  <a:srgbClr val="C00000"/>
                </a:solidFill>
              </a:rPr>
              <a:t>LioCinema</a:t>
            </a:r>
            <a:r>
              <a:rPr lang="en-US" sz="1600" dirty="0"/>
              <a:t> is </a:t>
            </a:r>
            <a:r>
              <a:rPr lang="en-US" sz="1600" dirty="0">
                <a:solidFill>
                  <a:srgbClr val="FF0000"/>
                </a:solidFill>
              </a:rPr>
              <a:t>movie-dominated,</a:t>
            </a:r>
            <a:r>
              <a:rPr lang="en-US" sz="1600" dirty="0"/>
              <a:t> while </a:t>
            </a:r>
            <a:r>
              <a:rPr lang="en-US" sz="1600" dirty="0">
                <a:solidFill>
                  <a:srgbClr val="00B0F0"/>
                </a:solidFill>
              </a:rPr>
              <a:t>JotStar</a:t>
            </a:r>
            <a:r>
              <a:rPr lang="en-US" sz="1600" dirty="0"/>
              <a:t> has a stronger </a:t>
            </a:r>
            <a:r>
              <a:rPr lang="en-US" sz="1600" dirty="0">
                <a:solidFill>
                  <a:srgbClr val="FF0000"/>
                </a:solidFill>
              </a:rPr>
              <a:t>balance of movies, series, and sports.</a:t>
            </a:r>
          </a:p>
          <a:p>
            <a:pPr lvl="1"/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dirty="0"/>
              <a:t>Language Representation</a:t>
            </a:r>
          </a:p>
          <a:p>
            <a:pPr lvl="1"/>
            <a:r>
              <a:rPr lang="en-US" sz="1600" dirty="0">
                <a:solidFill>
                  <a:srgbClr val="FB1591"/>
                </a:solidFill>
              </a:rPr>
              <a:t>LioCinema</a:t>
            </a:r>
            <a:r>
              <a:rPr lang="en-US" sz="1600" dirty="0"/>
              <a:t> is </a:t>
            </a:r>
            <a:r>
              <a:rPr lang="en-US" sz="1600" dirty="0">
                <a:solidFill>
                  <a:srgbClr val="FF0000"/>
                </a:solidFill>
              </a:rPr>
              <a:t>Hindi-centric</a:t>
            </a:r>
            <a:r>
              <a:rPr lang="en-US" sz="1600" dirty="0"/>
              <a:t>, while </a:t>
            </a:r>
            <a:r>
              <a:rPr lang="en-US" sz="1600" dirty="0">
                <a:solidFill>
                  <a:srgbClr val="00B0F0"/>
                </a:solidFill>
              </a:rPr>
              <a:t>JotStar</a:t>
            </a:r>
            <a:r>
              <a:rPr lang="en-US" sz="1600" dirty="0"/>
              <a:t> has a </a:t>
            </a:r>
            <a:r>
              <a:rPr lang="en-US" sz="1600" dirty="0">
                <a:solidFill>
                  <a:srgbClr val="FF0000"/>
                </a:solidFill>
              </a:rPr>
              <a:t>broader English and regional content presence</a:t>
            </a:r>
            <a:r>
              <a:rPr lang="en-US" sz="1600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8539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1278</TotalTime>
  <Words>2788</Words>
  <Application>Microsoft Office PowerPoint</Application>
  <PresentationFormat>Widescreen</PresentationFormat>
  <Paragraphs>413</Paragraphs>
  <Slides>51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Yu Gothic UI Semilight</vt:lpstr>
      <vt:lpstr>Aptos</vt:lpstr>
      <vt:lpstr>Aptos Display</vt:lpstr>
      <vt:lpstr>Aptos Narrow</vt:lpstr>
      <vt:lpstr>Arial</vt:lpstr>
      <vt:lpstr>Calibri</vt:lpstr>
      <vt:lpstr>Calibri Light</vt:lpstr>
      <vt:lpstr>Inter</vt:lpstr>
      <vt:lpstr>Segoe Print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User By Demographics</vt:lpstr>
      <vt:lpstr>PowerPoint Presentation</vt:lpstr>
      <vt:lpstr>PowerPoint Presentation</vt:lpstr>
      <vt:lpstr>PowerPoint Presentation</vt:lpstr>
      <vt:lpstr>PowerPoint Presentation</vt:lpstr>
      <vt:lpstr>User By Activeness</vt:lpstr>
      <vt:lpstr>PowerPoint Presentation</vt:lpstr>
      <vt:lpstr>PowerPoint Presentation</vt:lpstr>
      <vt:lpstr>PowerPoint Presentation</vt:lpstr>
      <vt:lpstr>Correlation of Inactiveness</vt:lpstr>
      <vt:lpstr>PowerPoint Presentation</vt:lpstr>
      <vt:lpstr>PowerPoint Presentation</vt:lpstr>
      <vt:lpstr>PowerPoint Presentation</vt:lpstr>
      <vt:lpstr>User Downgrade Trends </vt:lpstr>
      <vt:lpstr>PowerPoint Presentation</vt:lpstr>
      <vt:lpstr>User Upgraded Trends </vt:lpstr>
      <vt:lpstr>PowerPoint Presentation</vt:lpstr>
      <vt:lpstr>Paid Users  Distribution  </vt:lpstr>
      <vt:lpstr>PowerPoint Presentation</vt:lpstr>
      <vt:lpstr>Revenue Trends </vt:lpstr>
      <vt:lpstr>PowerPoint Presentation</vt:lpstr>
      <vt:lpstr>PowerPoint Presentation</vt:lpstr>
      <vt:lpstr>PowerPoint Presentation</vt:lpstr>
      <vt:lpstr>PowerPoint Presentation</vt:lpstr>
      <vt:lpstr>Strategies &amp; Recommendations for Merged OTT Platform (LioCinema-JotStar)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Rajdeep Kumar</dc:creator>
  <cp:lastModifiedBy>Rajdeep Kumar</cp:lastModifiedBy>
  <cp:revision>26</cp:revision>
  <dcterms:created xsi:type="dcterms:W3CDTF">2025-02-11T10:09:19Z</dcterms:created>
  <dcterms:modified xsi:type="dcterms:W3CDTF">2025-03-18T07:11:39Z</dcterms:modified>
</cp:coreProperties>
</file>